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48"/>
  </p:notesMasterIdLst>
  <p:handoutMasterIdLst>
    <p:handoutMasterId r:id="rId49"/>
  </p:handoutMasterIdLst>
  <p:sldIdLst>
    <p:sldId id="256" r:id="rId2"/>
    <p:sldId id="686" r:id="rId3"/>
    <p:sldId id="706" r:id="rId4"/>
    <p:sldId id="685" r:id="rId5"/>
    <p:sldId id="714" r:id="rId6"/>
    <p:sldId id="687" r:id="rId7"/>
    <p:sldId id="559" r:id="rId8"/>
    <p:sldId id="603" r:id="rId9"/>
    <p:sldId id="275" r:id="rId10"/>
    <p:sldId id="403" r:id="rId11"/>
    <p:sldId id="718" r:id="rId12"/>
    <p:sldId id="717" r:id="rId13"/>
    <p:sldId id="716" r:id="rId14"/>
    <p:sldId id="404" r:id="rId15"/>
    <p:sldId id="715" r:id="rId16"/>
    <p:sldId id="700" r:id="rId17"/>
    <p:sldId id="701" r:id="rId18"/>
    <p:sldId id="697" r:id="rId19"/>
    <p:sldId id="695" r:id="rId20"/>
    <p:sldId id="698" r:id="rId21"/>
    <p:sldId id="710" r:id="rId22"/>
    <p:sldId id="720" r:id="rId23"/>
    <p:sldId id="721" r:id="rId24"/>
    <p:sldId id="723" r:id="rId25"/>
    <p:sldId id="684" r:id="rId26"/>
    <p:sldId id="262" r:id="rId27"/>
    <p:sldId id="259" r:id="rId28"/>
    <p:sldId id="693" r:id="rId29"/>
    <p:sldId id="278" r:id="rId30"/>
    <p:sldId id="277" r:id="rId31"/>
    <p:sldId id="683" r:id="rId32"/>
    <p:sldId id="681" r:id="rId33"/>
    <p:sldId id="694" r:id="rId34"/>
    <p:sldId id="703" r:id="rId35"/>
    <p:sldId id="713" r:id="rId36"/>
    <p:sldId id="719" r:id="rId37"/>
    <p:sldId id="699" r:id="rId38"/>
    <p:sldId id="704" r:id="rId39"/>
    <p:sldId id="680" r:id="rId40"/>
    <p:sldId id="438" r:id="rId41"/>
    <p:sldId id="436" r:id="rId42"/>
    <p:sldId id="663" r:id="rId43"/>
    <p:sldId id="664" r:id="rId44"/>
    <p:sldId id="264" r:id="rId45"/>
    <p:sldId id="268" r:id="rId46"/>
    <p:sldId id="269" r:id="rId47"/>
  </p:sldIdLst>
  <p:sldSz cx="12192000" cy="6858000"/>
  <p:notesSz cx="9942513" cy="6810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10" autoAdjust="0"/>
    <p:restoredTop sz="97007" autoAdjust="0"/>
  </p:normalViewPr>
  <p:slideViewPr>
    <p:cSldViewPr>
      <p:cViewPr varScale="1">
        <p:scale>
          <a:sx n="156" d="100"/>
          <a:sy n="156" d="100"/>
        </p:scale>
        <p:origin x="558" y="19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최재성" userId="fd1c8f17-701b-4db9-b0e3-82c8489f73d1" providerId="ADAL" clId="{49850548-E6B2-4485-9502-9781B15D83AC}"/>
    <pc:docChg chg="undo custSel addSld delSld modSld sldOrd">
      <pc:chgData name="최재성" userId="fd1c8f17-701b-4db9-b0e3-82c8489f73d1" providerId="ADAL" clId="{49850548-E6B2-4485-9502-9781B15D83AC}" dt="2024-06-03T08:52:02.030" v="10305"/>
      <pc:docMkLst>
        <pc:docMk/>
      </pc:docMkLst>
      <pc:sldChg chg="modSp mod">
        <pc:chgData name="최재성" userId="fd1c8f17-701b-4db9-b0e3-82c8489f73d1" providerId="ADAL" clId="{49850548-E6B2-4485-9502-9781B15D83AC}" dt="2024-06-03T02:54:48.034" v="8" actId="1036"/>
        <pc:sldMkLst>
          <pc:docMk/>
          <pc:sldMk cId="4090410047" sldId="256"/>
        </pc:sldMkLst>
      </pc:sldChg>
      <pc:sldChg chg="addSp delSp modSp mod">
        <pc:chgData name="최재성" userId="fd1c8f17-701b-4db9-b0e3-82c8489f73d1" providerId="ADAL" clId="{49850548-E6B2-4485-9502-9781B15D83AC}" dt="2024-06-03T07:24:36.053" v="8545"/>
        <pc:sldMkLst>
          <pc:docMk/>
          <pc:sldMk cId="3718976589" sldId="259"/>
        </pc:sldMkLst>
      </pc:sldChg>
      <pc:sldChg chg="delSp modSp mod">
        <pc:chgData name="최재성" userId="fd1c8f17-701b-4db9-b0e3-82c8489f73d1" providerId="ADAL" clId="{49850548-E6B2-4485-9502-9781B15D83AC}" dt="2024-06-03T08:38:55.109" v="9912" actId="1036"/>
        <pc:sldMkLst>
          <pc:docMk/>
          <pc:sldMk cId="3827449619" sldId="262"/>
        </pc:sldMkLst>
      </pc:sldChg>
      <pc:sldChg chg="modSp add mod">
        <pc:chgData name="최재성" userId="fd1c8f17-701b-4db9-b0e3-82c8489f73d1" providerId="ADAL" clId="{49850548-E6B2-4485-9502-9781B15D83AC}" dt="2024-06-03T05:22:16.616" v="2663" actId="207"/>
        <pc:sldMkLst>
          <pc:docMk/>
          <pc:sldMk cId="2707447293" sldId="264"/>
        </pc:sldMkLst>
      </pc:sldChg>
      <pc:sldChg chg="delSp modSp del mod">
        <pc:chgData name="최재성" userId="fd1c8f17-701b-4db9-b0e3-82c8489f73d1" providerId="ADAL" clId="{49850548-E6B2-4485-9502-9781B15D83AC}" dt="2024-06-03T04:29:49.850" v="1353" actId="2696"/>
        <pc:sldMkLst>
          <pc:docMk/>
          <pc:sldMk cId="3335651571" sldId="264"/>
        </pc:sldMkLst>
      </pc:sldChg>
      <pc:sldChg chg="addSp delSp modSp mod">
        <pc:chgData name="최재성" userId="fd1c8f17-701b-4db9-b0e3-82c8489f73d1" providerId="ADAL" clId="{49850548-E6B2-4485-9502-9781B15D83AC}" dt="2024-06-03T07:24:20.788" v="8539"/>
        <pc:sldMkLst>
          <pc:docMk/>
          <pc:sldMk cId="2631567028" sldId="268"/>
        </pc:sldMkLst>
      </pc:sldChg>
      <pc:sldChg chg="delSp modSp add del mod">
        <pc:chgData name="최재성" userId="fd1c8f17-701b-4db9-b0e3-82c8489f73d1" providerId="ADAL" clId="{49850548-E6B2-4485-9502-9781B15D83AC}" dt="2024-06-03T05:21:41.670" v="2660" actId="207"/>
        <pc:sldMkLst>
          <pc:docMk/>
          <pc:sldMk cId="4149098087" sldId="269"/>
        </pc:sldMkLst>
      </pc:sldChg>
      <pc:sldChg chg="addSp delSp modSp mod">
        <pc:chgData name="최재성" userId="fd1c8f17-701b-4db9-b0e3-82c8489f73d1" providerId="ADAL" clId="{49850548-E6B2-4485-9502-9781B15D83AC}" dt="2024-06-03T08:34:26.463" v="9574" actId="1036"/>
        <pc:sldMkLst>
          <pc:docMk/>
          <pc:sldMk cId="2167245178" sldId="275"/>
        </pc:sldMkLst>
      </pc:sldChg>
      <pc:sldChg chg="addSp delSp modSp mod">
        <pc:chgData name="최재성" userId="fd1c8f17-701b-4db9-b0e3-82c8489f73d1" providerId="ADAL" clId="{49850548-E6B2-4485-9502-9781B15D83AC}" dt="2024-06-03T08:39:57.870" v="9927" actId="207"/>
        <pc:sldMkLst>
          <pc:docMk/>
          <pc:sldMk cId="3357922161" sldId="277"/>
        </pc:sldMkLst>
      </pc:sldChg>
      <pc:sldChg chg="addSp delSp modSp mod">
        <pc:chgData name="최재성" userId="fd1c8f17-701b-4db9-b0e3-82c8489f73d1" providerId="ADAL" clId="{49850548-E6B2-4485-9502-9781B15D83AC}" dt="2024-06-03T08:40:07.956" v="9929" actId="948"/>
        <pc:sldMkLst>
          <pc:docMk/>
          <pc:sldMk cId="1296098683" sldId="278"/>
        </pc:sldMkLst>
      </pc:sldChg>
      <pc:sldChg chg="modSp add mod">
        <pc:chgData name="최재성" userId="fd1c8f17-701b-4db9-b0e3-82c8489f73d1" providerId="ADAL" clId="{49850548-E6B2-4485-9502-9781B15D83AC}" dt="2024-06-03T08:34:33.715" v="9604" actId="20577"/>
        <pc:sldMkLst>
          <pc:docMk/>
          <pc:sldMk cId="1995370922" sldId="403"/>
        </pc:sldMkLst>
      </pc:sldChg>
      <pc:sldChg chg="addSp delSp modSp add mod">
        <pc:chgData name="최재성" userId="fd1c8f17-701b-4db9-b0e3-82c8489f73d1" providerId="ADAL" clId="{49850548-E6B2-4485-9502-9781B15D83AC}" dt="2024-06-03T08:35:12.874" v="9616" actId="1035"/>
        <pc:sldMkLst>
          <pc:docMk/>
          <pc:sldMk cId="2045462874" sldId="404"/>
        </pc:sldMkLst>
      </pc:sldChg>
      <pc:sldChg chg="add">
        <pc:chgData name="최재성" userId="fd1c8f17-701b-4db9-b0e3-82c8489f73d1" providerId="ADAL" clId="{49850548-E6B2-4485-9502-9781B15D83AC}" dt="2024-06-03T03:21:33.409" v="809"/>
        <pc:sldMkLst>
          <pc:docMk/>
          <pc:sldMk cId="907617074" sldId="436"/>
        </pc:sldMkLst>
      </pc:sldChg>
      <pc:sldChg chg="del">
        <pc:chgData name="최재성" userId="fd1c8f17-701b-4db9-b0e3-82c8489f73d1" providerId="ADAL" clId="{49850548-E6B2-4485-9502-9781B15D83AC}" dt="2024-06-03T03:21:28.614" v="808" actId="2696"/>
        <pc:sldMkLst>
          <pc:docMk/>
          <pc:sldMk cId="2691136828" sldId="436"/>
        </pc:sldMkLst>
      </pc:sldChg>
      <pc:sldChg chg="del">
        <pc:chgData name="최재성" userId="fd1c8f17-701b-4db9-b0e3-82c8489f73d1" providerId="ADAL" clId="{49850548-E6B2-4485-9502-9781B15D83AC}" dt="2024-06-03T03:21:28.614" v="808" actId="2696"/>
        <pc:sldMkLst>
          <pc:docMk/>
          <pc:sldMk cId="2118713595" sldId="438"/>
        </pc:sldMkLst>
      </pc:sldChg>
      <pc:sldChg chg="add">
        <pc:chgData name="최재성" userId="fd1c8f17-701b-4db9-b0e3-82c8489f73d1" providerId="ADAL" clId="{49850548-E6B2-4485-9502-9781B15D83AC}" dt="2024-06-03T03:21:33.409" v="809"/>
        <pc:sldMkLst>
          <pc:docMk/>
          <pc:sldMk cId="3608989533" sldId="438"/>
        </pc:sldMkLst>
      </pc:sldChg>
      <pc:sldChg chg="modSp mod">
        <pc:chgData name="최재성" userId="fd1c8f17-701b-4db9-b0e3-82c8489f73d1" providerId="ADAL" clId="{49850548-E6B2-4485-9502-9781B15D83AC}" dt="2024-06-03T07:39:28.468" v="9358" actId="20577"/>
        <pc:sldMkLst>
          <pc:docMk/>
          <pc:sldMk cId="1146527577" sldId="558"/>
        </pc:sldMkLst>
      </pc:sldChg>
      <pc:sldChg chg="addSp delSp modSp mod ord">
        <pc:chgData name="최재성" userId="fd1c8f17-701b-4db9-b0e3-82c8489f73d1" providerId="ADAL" clId="{49850548-E6B2-4485-9502-9781B15D83AC}" dt="2024-06-03T08:33:05.477" v="9479" actId="6549"/>
        <pc:sldMkLst>
          <pc:docMk/>
          <pc:sldMk cId="3159852000" sldId="559"/>
        </pc:sldMkLst>
      </pc:sldChg>
      <pc:sldChg chg="modSp mod">
        <pc:chgData name="최재성" userId="fd1c8f17-701b-4db9-b0e3-82c8489f73d1" providerId="ADAL" clId="{49850548-E6B2-4485-9502-9781B15D83AC}" dt="2024-06-03T05:16:12.037" v="2434" actId="20577"/>
        <pc:sldMkLst>
          <pc:docMk/>
          <pc:sldMk cId="1465152697" sldId="578"/>
        </pc:sldMkLst>
      </pc:sldChg>
      <pc:sldChg chg="addSp delSp modSp mod">
        <pc:chgData name="최재성" userId="fd1c8f17-701b-4db9-b0e3-82c8489f73d1" providerId="ADAL" clId="{49850548-E6B2-4485-9502-9781B15D83AC}" dt="2024-06-03T08:33:21.899" v="9480"/>
        <pc:sldMkLst>
          <pc:docMk/>
          <pc:sldMk cId="769097" sldId="603"/>
        </pc:sldMkLst>
      </pc:sldChg>
      <pc:sldChg chg="addSp delSp modSp mod">
        <pc:chgData name="최재성" userId="fd1c8f17-701b-4db9-b0e3-82c8489f73d1" providerId="ADAL" clId="{49850548-E6B2-4485-9502-9781B15D83AC}" dt="2024-06-03T05:51:19.723" v="3898" actId="1036"/>
        <pc:sldMkLst>
          <pc:docMk/>
          <pc:sldMk cId="536227701" sldId="663"/>
        </pc:sldMkLst>
      </pc:sldChg>
      <pc:sldChg chg="addSp delSp modSp mod">
        <pc:chgData name="최재성" userId="fd1c8f17-701b-4db9-b0e3-82c8489f73d1" providerId="ADAL" clId="{49850548-E6B2-4485-9502-9781B15D83AC}" dt="2024-06-03T08:38:21.325" v="9902" actId="1035"/>
        <pc:sldMkLst>
          <pc:docMk/>
          <pc:sldMk cId="2170412685" sldId="664"/>
        </pc:sldMkLst>
      </pc:sldChg>
      <pc:sldChg chg="del">
        <pc:chgData name="최재성" userId="fd1c8f17-701b-4db9-b0e3-82c8489f73d1" providerId="ADAL" clId="{49850548-E6B2-4485-9502-9781B15D83AC}" dt="2024-06-03T03:03:07.091" v="143" actId="2696"/>
        <pc:sldMkLst>
          <pc:docMk/>
          <pc:sldMk cId="485854" sldId="680"/>
        </pc:sldMkLst>
      </pc:sldChg>
      <pc:sldChg chg="add">
        <pc:chgData name="최재성" userId="fd1c8f17-701b-4db9-b0e3-82c8489f73d1" providerId="ADAL" clId="{49850548-E6B2-4485-9502-9781B15D83AC}" dt="2024-06-03T03:03:10.702" v="144"/>
        <pc:sldMkLst>
          <pc:docMk/>
          <pc:sldMk cId="513452636" sldId="680"/>
        </pc:sldMkLst>
      </pc:sldChg>
      <pc:sldChg chg="del">
        <pc:chgData name="최재성" userId="fd1c8f17-701b-4db9-b0e3-82c8489f73d1" providerId="ADAL" clId="{49850548-E6B2-4485-9502-9781B15D83AC}" dt="2024-06-03T03:23:22.674" v="945" actId="47"/>
        <pc:sldMkLst>
          <pc:docMk/>
          <pc:sldMk cId="2302214254" sldId="682"/>
        </pc:sldMkLst>
      </pc:sldChg>
      <pc:sldChg chg="addSp delSp modSp mod">
        <pc:chgData name="최재성" userId="fd1c8f17-701b-4db9-b0e3-82c8489f73d1" providerId="ADAL" clId="{49850548-E6B2-4485-9502-9781B15D83AC}" dt="2024-06-03T08:40:29.571" v="9942" actId="1036"/>
        <pc:sldMkLst>
          <pc:docMk/>
          <pc:sldMk cId="1991729461" sldId="683"/>
        </pc:sldMkLst>
      </pc:sldChg>
      <pc:sldChg chg="modSp mod">
        <pc:chgData name="최재성" userId="fd1c8f17-701b-4db9-b0e3-82c8489f73d1" providerId="ADAL" clId="{49850548-E6B2-4485-9502-9781B15D83AC}" dt="2024-06-03T08:39:07.382" v="9918" actId="20577"/>
        <pc:sldMkLst>
          <pc:docMk/>
          <pc:sldMk cId="2726945885" sldId="684"/>
        </pc:sldMkLst>
      </pc:sldChg>
      <pc:sldChg chg="modSp mod">
        <pc:chgData name="최재성" userId="fd1c8f17-701b-4db9-b0e3-82c8489f73d1" providerId="ADAL" clId="{49850548-E6B2-4485-9502-9781B15D83AC}" dt="2024-06-03T08:31:55.213" v="9375" actId="1038"/>
        <pc:sldMkLst>
          <pc:docMk/>
          <pc:sldMk cId="566287193" sldId="685"/>
        </pc:sldMkLst>
      </pc:sldChg>
      <pc:sldChg chg="modSp mod">
        <pc:chgData name="최재성" userId="fd1c8f17-701b-4db9-b0e3-82c8489f73d1" providerId="ADAL" clId="{49850548-E6B2-4485-9502-9781B15D83AC}" dt="2024-06-03T03:18:22.528" v="552" actId="20577"/>
        <pc:sldMkLst>
          <pc:docMk/>
          <pc:sldMk cId="1115055575" sldId="686"/>
        </pc:sldMkLst>
      </pc:sldChg>
      <pc:sldChg chg="modSp mod">
        <pc:chgData name="최재성" userId="fd1c8f17-701b-4db9-b0e3-82c8489f73d1" providerId="ADAL" clId="{49850548-E6B2-4485-9502-9781B15D83AC}" dt="2024-06-03T08:32:55.429" v="9474" actId="20577"/>
        <pc:sldMkLst>
          <pc:docMk/>
          <pc:sldMk cId="3162246279" sldId="687"/>
        </pc:sldMkLst>
      </pc:sldChg>
      <pc:sldChg chg="addSp delSp modSp mod">
        <pc:chgData name="최재성" userId="fd1c8f17-701b-4db9-b0e3-82c8489f73d1" providerId="ADAL" clId="{49850548-E6B2-4485-9502-9781B15D83AC}" dt="2024-06-03T05:36:54.180" v="3088" actId="478"/>
        <pc:sldMkLst>
          <pc:docMk/>
          <pc:sldMk cId="1964297119" sldId="688"/>
        </pc:sldMkLst>
      </pc:sldChg>
      <pc:sldChg chg="addSp delSp modSp mod ord">
        <pc:chgData name="최재성" userId="fd1c8f17-701b-4db9-b0e3-82c8489f73d1" providerId="ADAL" clId="{49850548-E6B2-4485-9502-9781B15D83AC}" dt="2024-06-03T08:52:02.030" v="10305"/>
        <pc:sldMkLst>
          <pc:docMk/>
          <pc:sldMk cId="3910458585" sldId="690"/>
        </pc:sldMkLst>
      </pc:sldChg>
      <pc:sldChg chg="del">
        <pc:chgData name="최재성" userId="fd1c8f17-701b-4db9-b0e3-82c8489f73d1" providerId="ADAL" clId="{49850548-E6B2-4485-9502-9781B15D83AC}" dt="2024-06-03T04:24:25.483" v="1101" actId="47"/>
        <pc:sldMkLst>
          <pc:docMk/>
          <pc:sldMk cId="4112649506" sldId="691"/>
        </pc:sldMkLst>
      </pc:sldChg>
      <pc:sldChg chg="del">
        <pc:chgData name="최재성" userId="fd1c8f17-701b-4db9-b0e3-82c8489f73d1" providerId="ADAL" clId="{49850548-E6B2-4485-9502-9781B15D83AC}" dt="2024-06-03T03:23:31.076" v="946" actId="47"/>
        <pc:sldMkLst>
          <pc:docMk/>
          <pc:sldMk cId="4199386717" sldId="692"/>
        </pc:sldMkLst>
      </pc:sldChg>
      <pc:sldChg chg="addSp modSp mod">
        <pc:chgData name="최재성" userId="fd1c8f17-701b-4db9-b0e3-82c8489f73d1" providerId="ADAL" clId="{49850548-E6B2-4485-9502-9781B15D83AC}" dt="2024-06-03T04:33:46.326" v="1486" actId="1037"/>
        <pc:sldMkLst>
          <pc:docMk/>
          <pc:sldMk cId="1388704717" sldId="693"/>
        </pc:sldMkLst>
      </pc:sldChg>
      <pc:sldChg chg="addSp modSp mod ord">
        <pc:chgData name="최재성" userId="fd1c8f17-701b-4db9-b0e3-82c8489f73d1" providerId="ADAL" clId="{49850548-E6B2-4485-9502-9781B15D83AC}" dt="2024-06-03T08:51:57.860" v="10303"/>
        <pc:sldMkLst>
          <pc:docMk/>
          <pc:sldMk cId="783913464" sldId="694"/>
        </pc:sldMkLst>
      </pc:sldChg>
      <pc:sldChg chg="addSp modSp mod">
        <pc:chgData name="최재성" userId="fd1c8f17-701b-4db9-b0e3-82c8489f73d1" providerId="ADAL" clId="{49850548-E6B2-4485-9502-9781B15D83AC}" dt="2024-06-03T08:36:40.239" v="9872" actId="1038"/>
        <pc:sldMkLst>
          <pc:docMk/>
          <pc:sldMk cId="1042685932" sldId="695"/>
        </pc:sldMkLst>
      </pc:sldChg>
      <pc:sldChg chg="addSp modSp mod">
        <pc:chgData name="최재성" userId="fd1c8f17-701b-4db9-b0e3-82c8489f73d1" providerId="ADAL" clId="{49850548-E6B2-4485-9502-9781B15D83AC}" dt="2024-06-03T04:44:45.448" v="1749" actId="1076"/>
        <pc:sldMkLst>
          <pc:docMk/>
          <pc:sldMk cId="639750580" sldId="697"/>
        </pc:sldMkLst>
      </pc:sldChg>
      <pc:sldChg chg="addSp delSp modSp mod">
        <pc:chgData name="최재성" userId="fd1c8f17-701b-4db9-b0e3-82c8489f73d1" providerId="ADAL" clId="{49850548-E6B2-4485-9502-9781B15D83AC}" dt="2024-06-03T04:44:00.406" v="1743" actId="1076"/>
        <pc:sldMkLst>
          <pc:docMk/>
          <pc:sldMk cId="2063463597" sldId="698"/>
        </pc:sldMkLst>
      </pc:sldChg>
      <pc:sldChg chg="modSp add mod">
        <pc:chgData name="최재성" userId="fd1c8f17-701b-4db9-b0e3-82c8489f73d1" providerId="ADAL" clId="{49850548-E6B2-4485-9502-9781B15D83AC}" dt="2024-06-03T08:43:55.490" v="10024" actId="403"/>
        <pc:sldMkLst>
          <pc:docMk/>
          <pc:sldMk cId="1034279618" sldId="699"/>
        </pc:sldMkLst>
      </pc:sldChg>
      <pc:sldChg chg="addSp delSp modSp add mod">
        <pc:chgData name="최재성" userId="fd1c8f17-701b-4db9-b0e3-82c8489f73d1" providerId="ADAL" clId="{49850548-E6B2-4485-9502-9781B15D83AC}" dt="2024-06-03T08:36:22.391" v="9859" actId="1036"/>
        <pc:sldMkLst>
          <pc:docMk/>
          <pc:sldMk cId="2408390194" sldId="700"/>
        </pc:sldMkLst>
      </pc:sldChg>
      <pc:sldChg chg="add del">
        <pc:chgData name="최재성" userId="fd1c8f17-701b-4db9-b0e3-82c8489f73d1" providerId="ADAL" clId="{49850548-E6B2-4485-9502-9781B15D83AC}" dt="2024-06-03T03:17:25.782" v="446" actId="47"/>
        <pc:sldMkLst>
          <pc:docMk/>
          <pc:sldMk cId="2758009424" sldId="701"/>
        </pc:sldMkLst>
      </pc:sldChg>
      <pc:sldChg chg="modSp add mod">
        <pc:chgData name="최재성" userId="fd1c8f17-701b-4db9-b0e3-82c8489f73d1" providerId="ADAL" clId="{49850548-E6B2-4485-9502-9781B15D83AC}" dt="2024-06-03T03:20:43.468" v="772" actId="20577"/>
        <pc:sldMkLst>
          <pc:docMk/>
          <pc:sldMk cId="3964047115" sldId="701"/>
        </pc:sldMkLst>
      </pc:sldChg>
      <pc:sldChg chg="modSp add del mod">
        <pc:chgData name="최재성" userId="fd1c8f17-701b-4db9-b0e3-82c8489f73d1" providerId="ADAL" clId="{49850548-E6B2-4485-9502-9781B15D83AC}" dt="2024-06-03T05:15:42.613" v="2424" actId="47"/>
        <pc:sldMkLst>
          <pc:docMk/>
          <pc:sldMk cId="635684428" sldId="702"/>
        </pc:sldMkLst>
      </pc:sldChg>
      <pc:sldChg chg="addSp delSp modSp add mod ord">
        <pc:chgData name="최재성" userId="fd1c8f17-701b-4db9-b0e3-82c8489f73d1" providerId="ADAL" clId="{49850548-E6B2-4485-9502-9781B15D83AC}" dt="2024-06-03T08:49:38.976" v="10169" actId="20577"/>
        <pc:sldMkLst>
          <pc:docMk/>
          <pc:sldMk cId="4262510033" sldId="703"/>
        </pc:sldMkLst>
      </pc:sldChg>
      <pc:sldChg chg="add">
        <pc:chgData name="최재성" userId="fd1c8f17-701b-4db9-b0e3-82c8489f73d1" providerId="ADAL" clId="{49850548-E6B2-4485-9502-9781B15D83AC}" dt="2024-06-03T05:14:35.302" v="2327" actId="2890"/>
        <pc:sldMkLst>
          <pc:docMk/>
          <pc:sldMk cId="2266210131" sldId="704"/>
        </pc:sldMkLst>
      </pc:sldChg>
      <pc:sldChg chg="add del">
        <pc:chgData name="최재성" userId="fd1c8f17-701b-4db9-b0e3-82c8489f73d1" providerId="ADAL" clId="{49850548-E6B2-4485-9502-9781B15D83AC}" dt="2024-06-03T05:17:26.359" v="2613" actId="47"/>
        <pc:sldMkLst>
          <pc:docMk/>
          <pc:sldMk cId="2845944546" sldId="705"/>
        </pc:sldMkLst>
      </pc:sldChg>
      <pc:sldChg chg="addSp delSp modSp add mod">
        <pc:chgData name="최재성" userId="fd1c8f17-701b-4db9-b0e3-82c8489f73d1" providerId="ADAL" clId="{49850548-E6B2-4485-9502-9781B15D83AC}" dt="2024-06-03T07:17:05.287" v="8226" actId="207"/>
        <pc:sldMkLst>
          <pc:docMk/>
          <pc:sldMk cId="1305489519" sldId="706"/>
        </pc:sldMkLst>
      </pc:sldChg>
      <pc:sldChg chg="delSp modSp add del mod">
        <pc:chgData name="최재성" userId="fd1c8f17-701b-4db9-b0e3-82c8489f73d1" providerId="ADAL" clId="{49850548-E6B2-4485-9502-9781B15D83AC}" dt="2024-06-03T06:13:26.993" v="5302" actId="47"/>
        <pc:sldMkLst>
          <pc:docMk/>
          <pc:sldMk cId="2418119383" sldId="707"/>
        </pc:sldMkLst>
      </pc:sldChg>
      <pc:sldChg chg="addSp delSp modSp add mod">
        <pc:chgData name="최재성" userId="fd1c8f17-701b-4db9-b0e3-82c8489f73d1" providerId="ADAL" clId="{49850548-E6B2-4485-9502-9781B15D83AC}" dt="2024-06-03T07:15:51.571" v="8216" actId="115"/>
        <pc:sldMkLst>
          <pc:docMk/>
          <pc:sldMk cId="21029427" sldId="708"/>
        </pc:sldMkLst>
      </pc:sldChg>
      <pc:sldChg chg="addSp delSp modSp add mod ord">
        <pc:chgData name="최재성" userId="fd1c8f17-701b-4db9-b0e3-82c8489f73d1" providerId="ADAL" clId="{49850548-E6B2-4485-9502-9781B15D83AC}" dt="2024-06-03T08:40:48.335" v="9946" actId="207"/>
        <pc:sldMkLst>
          <pc:docMk/>
          <pc:sldMk cId="3365282604" sldId="709"/>
        </pc:sldMkLst>
      </pc:sldChg>
      <pc:sldChg chg="addSp delSp modSp add mod">
        <pc:chgData name="최재성" userId="fd1c8f17-701b-4db9-b0e3-82c8489f73d1" providerId="ADAL" clId="{49850548-E6B2-4485-9502-9781B15D83AC}" dt="2024-06-03T08:37:44.566" v="9884" actId="1036"/>
        <pc:sldMkLst>
          <pc:docMk/>
          <pc:sldMk cId="3262171563" sldId="710"/>
        </pc:sldMkLst>
      </pc:sldChg>
      <pc:sldChg chg="delSp modSp add del mod">
        <pc:chgData name="최재성" userId="fd1c8f17-701b-4db9-b0e3-82c8489f73d1" providerId="ADAL" clId="{49850548-E6B2-4485-9502-9781B15D83AC}" dt="2024-06-03T07:34:59.195" v="9342" actId="47"/>
        <pc:sldMkLst>
          <pc:docMk/>
          <pc:sldMk cId="970294615" sldId="711"/>
        </pc:sldMkLst>
      </pc:sldChg>
      <pc:sldChg chg="modSp add mod">
        <pc:chgData name="최재성" userId="fd1c8f17-701b-4db9-b0e3-82c8489f73d1" providerId="ADAL" clId="{49850548-E6B2-4485-9502-9781B15D83AC}" dt="2024-06-03T08:41:30.967" v="9966" actId="27636"/>
        <pc:sldMkLst>
          <pc:docMk/>
          <pc:sldMk cId="1523678340" sldId="712"/>
        </pc:sldMkLst>
      </pc:sldChg>
      <pc:sldChg chg="addSp delSp modSp add mod">
        <pc:chgData name="최재성" userId="fd1c8f17-701b-4db9-b0e3-82c8489f73d1" providerId="ADAL" clId="{49850548-E6B2-4485-9502-9781B15D83AC}" dt="2024-06-03T08:49:48.799" v="10170"/>
        <pc:sldMkLst>
          <pc:docMk/>
          <pc:sldMk cId="3252556872" sldId="713"/>
        </pc:sldMkLst>
      </pc:sldChg>
    </pc:docChg>
  </pc:docChgLst>
  <pc:docChgLst>
    <pc:chgData name="최재성" userId="fd1c8f17-701b-4db9-b0e3-82c8489f73d1" providerId="ADAL" clId="{64A392D2-3029-40DF-AEDE-D7CD90CE15BB}"/>
    <pc:docChg chg="undo custSel addSld delSld modSld sldOrd">
      <pc:chgData name="최재성" userId="fd1c8f17-701b-4db9-b0e3-82c8489f73d1" providerId="ADAL" clId="{64A392D2-3029-40DF-AEDE-D7CD90CE15BB}" dt="2024-06-04T14:02:30.768" v="4333"/>
      <pc:docMkLst>
        <pc:docMk/>
      </pc:docMkLst>
      <pc:sldChg chg="delSp modSp mod">
        <pc:chgData name="최재성" userId="fd1c8f17-701b-4db9-b0e3-82c8489f73d1" providerId="ADAL" clId="{64A392D2-3029-40DF-AEDE-D7CD90CE15BB}" dt="2024-06-03T16:09:04.157" v="2697" actId="1036"/>
        <pc:sldMkLst>
          <pc:docMk/>
          <pc:sldMk cId="4090410047" sldId="256"/>
        </pc:sldMkLst>
      </pc:sldChg>
      <pc:sldChg chg="addSp modSp add mod modAnim">
        <pc:chgData name="최재성" userId="fd1c8f17-701b-4db9-b0e3-82c8489f73d1" providerId="ADAL" clId="{64A392D2-3029-40DF-AEDE-D7CD90CE15BB}" dt="2024-06-04T13:45:41.525" v="4187"/>
        <pc:sldMkLst>
          <pc:docMk/>
          <pc:sldMk cId="3718976589" sldId="259"/>
        </pc:sldMkLst>
      </pc:sldChg>
      <pc:sldChg chg="addSp modSp add mod">
        <pc:chgData name="최재성" userId="fd1c8f17-701b-4db9-b0e3-82c8489f73d1" providerId="ADAL" clId="{64A392D2-3029-40DF-AEDE-D7CD90CE15BB}" dt="2024-06-04T13:44:41.913" v="4181" actId="113"/>
        <pc:sldMkLst>
          <pc:docMk/>
          <pc:sldMk cId="3827449619" sldId="262"/>
        </pc:sldMkLst>
      </pc:sldChg>
      <pc:sldChg chg="addSp modSp del">
        <pc:chgData name="최재성" userId="fd1c8f17-701b-4db9-b0e3-82c8489f73d1" providerId="ADAL" clId="{64A392D2-3029-40DF-AEDE-D7CD90CE15BB}" dt="2024-06-04T13:44:57.907" v="4184" actId="2696"/>
        <pc:sldMkLst>
          <pc:docMk/>
          <pc:sldMk cId="2707447293" sldId="264"/>
        </pc:sldMkLst>
      </pc:sldChg>
      <pc:sldChg chg="add">
        <pc:chgData name="최재성" userId="fd1c8f17-701b-4db9-b0e3-82c8489f73d1" providerId="ADAL" clId="{64A392D2-3029-40DF-AEDE-D7CD90CE15BB}" dt="2024-06-02T06:49:17.707" v="235"/>
        <pc:sldMkLst>
          <pc:docMk/>
          <pc:sldMk cId="3335651571" sldId="264"/>
        </pc:sldMkLst>
      </pc:sldChg>
      <pc:sldChg chg="add">
        <pc:chgData name="최재성" userId="fd1c8f17-701b-4db9-b0e3-82c8489f73d1" providerId="ADAL" clId="{64A392D2-3029-40DF-AEDE-D7CD90CE15BB}" dt="2024-06-04T13:45:03.110" v="4185"/>
        <pc:sldMkLst>
          <pc:docMk/>
          <pc:sldMk cId="3612233942" sldId="264"/>
        </pc:sldMkLst>
      </pc:sldChg>
      <pc:sldChg chg="modSp add del mod">
        <pc:chgData name="최재성" userId="fd1c8f17-701b-4db9-b0e3-82c8489f73d1" providerId="ADAL" clId="{64A392D2-3029-40DF-AEDE-D7CD90CE15BB}" dt="2024-06-03T16:13:38.101" v="2744" actId="2696"/>
        <pc:sldMkLst>
          <pc:docMk/>
          <pc:sldMk cId="2631567028" sldId="268"/>
        </pc:sldMkLst>
      </pc:sldChg>
      <pc:sldChg chg="add">
        <pc:chgData name="최재성" userId="fd1c8f17-701b-4db9-b0e3-82c8489f73d1" providerId="ADAL" clId="{64A392D2-3029-40DF-AEDE-D7CD90CE15BB}" dt="2024-06-03T16:13:42.971" v="2745"/>
        <pc:sldMkLst>
          <pc:docMk/>
          <pc:sldMk cId="4169447501" sldId="268"/>
        </pc:sldMkLst>
      </pc:sldChg>
      <pc:sldChg chg="add">
        <pc:chgData name="최재성" userId="fd1c8f17-701b-4db9-b0e3-82c8489f73d1" providerId="ADAL" clId="{64A392D2-3029-40DF-AEDE-D7CD90CE15BB}" dt="2024-06-04T13:46:57.932" v="4191"/>
        <pc:sldMkLst>
          <pc:docMk/>
          <pc:sldMk cId="1924071108" sldId="269"/>
        </pc:sldMkLst>
      </pc:sldChg>
      <pc:sldChg chg="addSp modSp add del mod">
        <pc:chgData name="최재성" userId="fd1c8f17-701b-4db9-b0e3-82c8489f73d1" providerId="ADAL" clId="{64A392D2-3029-40DF-AEDE-D7CD90CE15BB}" dt="2024-06-04T13:46:52.884" v="4190" actId="2696"/>
        <pc:sldMkLst>
          <pc:docMk/>
          <pc:sldMk cId="4149098087" sldId="269"/>
        </pc:sldMkLst>
      </pc:sldChg>
      <pc:sldChg chg="addSp modSp add mod modAnim">
        <pc:chgData name="최재성" userId="fd1c8f17-701b-4db9-b0e3-82c8489f73d1" providerId="ADAL" clId="{64A392D2-3029-40DF-AEDE-D7CD90CE15BB}" dt="2024-06-04T13:37:05.759" v="3970"/>
        <pc:sldMkLst>
          <pc:docMk/>
          <pc:sldMk cId="2167245178" sldId="275"/>
        </pc:sldMkLst>
      </pc:sldChg>
      <pc:sldChg chg="addSp modSp add mod modAnim">
        <pc:chgData name="최재성" userId="fd1c8f17-701b-4db9-b0e3-82c8489f73d1" providerId="ADAL" clId="{64A392D2-3029-40DF-AEDE-D7CD90CE15BB}" dt="2024-06-04T13:48:39.928" v="4197"/>
        <pc:sldMkLst>
          <pc:docMk/>
          <pc:sldMk cId="3357922161" sldId="277"/>
        </pc:sldMkLst>
      </pc:sldChg>
      <pc:sldChg chg="addSp modSp add mod modAnim">
        <pc:chgData name="최재성" userId="fd1c8f17-701b-4db9-b0e3-82c8489f73d1" providerId="ADAL" clId="{64A392D2-3029-40DF-AEDE-D7CD90CE15BB}" dt="2024-06-04T13:48:26.337" v="4196"/>
        <pc:sldMkLst>
          <pc:docMk/>
          <pc:sldMk cId="1296098683" sldId="278"/>
        </pc:sldMkLst>
      </pc:sldChg>
      <pc:sldChg chg="addSp modSp mod">
        <pc:chgData name="최재성" userId="fd1c8f17-701b-4db9-b0e3-82c8489f73d1" providerId="ADAL" clId="{64A392D2-3029-40DF-AEDE-D7CD90CE15BB}" dt="2024-06-04T13:38:14.362" v="3977" actId="207"/>
        <pc:sldMkLst>
          <pc:docMk/>
          <pc:sldMk cId="1995370922" sldId="403"/>
        </pc:sldMkLst>
      </pc:sldChg>
      <pc:sldChg chg="addSp modSp mod modAnim">
        <pc:chgData name="최재성" userId="fd1c8f17-701b-4db9-b0e3-82c8489f73d1" providerId="ADAL" clId="{64A392D2-3029-40DF-AEDE-D7CD90CE15BB}" dt="2024-06-04T13:39:18.754" v="3984"/>
        <pc:sldMkLst>
          <pc:docMk/>
          <pc:sldMk cId="2045462874" sldId="404"/>
        </pc:sldMkLst>
      </pc:sldChg>
      <pc:sldChg chg="add">
        <pc:chgData name="최재성" userId="fd1c8f17-701b-4db9-b0e3-82c8489f73d1" providerId="ADAL" clId="{64A392D2-3029-40DF-AEDE-D7CD90CE15BB}" dt="2024-06-02T06:45:23.288" v="1"/>
        <pc:sldMkLst>
          <pc:docMk/>
          <pc:sldMk cId="2691136828" sldId="436"/>
        </pc:sldMkLst>
      </pc:sldChg>
      <pc:sldChg chg="add">
        <pc:chgData name="최재성" userId="fd1c8f17-701b-4db9-b0e3-82c8489f73d1" providerId="ADAL" clId="{64A392D2-3029-40DF-AEDE-D7CD90CE15BB}" dt="2024-06-02T06:45:23.288" v="1"/>
        <pc:sldMkLst>
          <pc:docMk/>
          <pc:sldMk cId="2118713595" sldId="438"/>
        </pc:sldMkLst>
      </pc:sldChg>
      <pc:sldChg chg="del">
        <pc:chgData name="최재성" userId="fd1c8f17-701b-4db9-b0e3-82c8489f73d1" providerId="ADAL" clId="{64A392D2-3029-40DF-AEDE-D7CD90CE15BB}" dt="2024-06-02T07:11:40.370" v="1236" actId="47"/>
        <pc:sldMkLst>
          <pc:docMk/>
          <pc:sldMk cId="2493537508" sldId="547"/>
        </pc:sldMkLst>
      </pc:sldChg>
      <pc:sldChg chg="del">
        <pc:chgData name="최재성" userId="fd1c8f17-701b-4db9-b0e3-82c8489f73d1" providerId="ADAL" clId="{64A392D2-3029-40DF-AEDE-D7CD90CE15BB}" dt="2024-06-02T06:46:01.181" v="2" actId="47"/>
        <pc:sldMkLst>
          <pc:docMk/>
          <pc:sldMk cId="1127883092" sldId="551"/>
        </pc:sldMkLst>
      </pc:sldChg>
      <pc:sldChg chg="del">
        <pc:chgData name="최재성" userId="fd1c8f17-701b-4db9-b0e3-82c8489f73d1" providerId="ADAL" clId="{64A392D2-3029-40DF-AEDE-D7CD90CE15BB}" dt="2024-06-02T06:46:01.791" v="3" actId="47"/>
        <pc:sldMkLst>
          <pc:docMk/>
          <pc:sldMk cId="2324004482" sldId="557"/>
        </pc:sldMkLst>
      </pc:sldChg>
      <pc:sldChg chg="addSp delSp modSp add mod modAnim">
        <pc:chgData name="최재성" userId="fd1c8f17-701b-4db9-b0e3-82c8489f73d1" providerId="ADAL" clId="{64A392D2-3029-40DF-AEDE-D7CD90CE15BB}" dt="2024-06-04T13:31:10.043" v="3748"/>
        <pc:sldMkLst>
          <pc:docMk/>
          <pc:sldMk cId="1146527577" sldId="558"/>
        </pc:sldMkLst>
      </pc:sldChg>
      <pc:sldChg chg="addSp modSp add mod">
        <pc:chgData name="최재성" userId="fd1c8f17-701b-4db9-b0e3-82c8489f73d1" providerId="ADAL" clId="{64A392D2-3029-40DF-AEDE-D7CD90CE15BB}" dt="2024-06-04T13:35:52.246" v="3963" actId="208"/>
        <pc:sldMkLst>
          <pc:docMk/>
          <pc:sldMk cId="3159852000" sldId="559"/>
        </pc:sldMkLst>
      </pc:sldChg>
      <pc:sldChg chg="add del">
        <pc:chgData name="최재성" userId="fd1c8f17-701b-4db9-b0e3-82c8489f73d1" providerId="ADAL" clId="{64A392D2-3029-40DF-AEDE-D7CD90CE15BB}" dt="2024-06-02T07:16:43.775" v="1469" actId="47"/>
        <pc:sldMkLst>
          <pc:docMk/>
          <pc:sldMk cId="3627272834" sldId="560"/>
        </pc:sldMkLst>
      </pc:sldChg>
      <pc:sldChg chg="add del">
        <pc:chgData name="최재성" userId="fd1c8f17-701b-4db9-b0e3-82c8489f73d1" providerId="ADAL" clId="{64A392D2-3029-40DF-AEDE-D7CD90CE15BB}" dt="2024-06-02T06:50:29.059" v="277" actId="47"/>
        <pc:sldMkLst>
          <pc:docMk/>
          <pc:sldMk cId="1554204353" sldId="561"/>
        </pc:sldMkLst>
      </pc:sldChg>
      <pc:sldChg chg="add del">
        <pc:chgData name="최재성" userId="fd1c8f17-701b-4db9-b0e3-82c8489f73d1" providerId="ADAL" clId="{64A392D2-3029-40DF-AEDE-D7CD90CE15BB}" dt="2024-06-02T07:16:48.971" v="1470" actId="47"/>
        <pc:sldMkLst>
          <pc:docMk/>
          <pc:sldMk cId="1443546200" sldId="562"/>
        </pc:sldMkLst>
      </pc:sldChg>
      <pc:sldChg chg="del">
        <pc:chgData name="최재성" userId="fd1c8f17-701b-4db9-b0e3-82c8489f73d1" providerId="ADAL" clId="{64A392D2-3029-40DF-AEDE-D7CD90CE15BB}" dt="2024-06-02T06:46:03.526" v="4" actId="47"/>
        <pc:sldMkLst>
          <pc:docMk/>
          <pc:sldMk cId="2514709228" sldId="576"/>
        </pc:sldMkLst>
      </pc:sldChg>
      <pc:sldChg chg="addSp modSp mod">
        <pc:chgData name="최재성" userId="fd1c8f17-701b-4db9-b0e3-82c8489f73d1" providerId="ADAL" clId="{64A392D2-3029-40DF-AEDE-D7CD90CE15BB}" dt="2024-06-03T16:32:07.944" v="3214"/>
        <pc:sldMkLst>
          <pc:docMk/>
          <pc:sldMk cId="1465152697" sldId="578"/>
        </pc:sldMkLst>
      </pc:sldChg>
      <pc:sldChg chg="addSp modSp add modAnim">
        <pc:chgData name="최재성" userId="fd1c8f17-701b-4db9-b0e3-82c8489f73d1" providerId="ADAL" clId="{64A392D2-3029-40DF-AEDE-D7CD90CE15BB}" dt="2024-06-04T13:37:40.987" v="3975"/>
        <pc:sldMkLst>
          <pc:docMk/>
          <pc:sldMk cId="769097" sldId="603"/>
        </pc:sldMkLst>
      </pc:sldChg>
      <pc:sldChg chg="modSp add mod">
        <pc:chgData name="최재성" userId="fd1c8f17-701b-4db9-b0e3-82c8489f73d1" providerId="ADAL" clId="{64A392D2-3029-40DF-AEDE-D7CD90CE15BB}" dt="2024-06-04T13:43:26.175" v="4160" actId="115"/>
        <pc:sldMkLst>
          <pc:docMk/>
          <pc:sldMk cId="536227701" sldId="663"/>
        </pc:sldMkLst>
      </pc:sldChg>
      <pc:sldChg chg="addSp modSp add mod">
        <pc:chgData name="최재성" userId="fd1c8f17-701b-4db9-b0e3-82c8489f73d1" providerId="ADAL" clId="{64A392D2-3029-40DF-AEDE-D7CD90CE15BB}" dt="2024-06-04T13:43:17.468" v="4158" actId="115"/>
        <pc:sldMkLst>
          <pc:docMk/>
          <pc:sldMk cId="2170412685" sldId="664"/>
        </pc:sldMkLst>
      </pc:sldChg>
      <pc:sldChg chg="add">
        <pc:chgData name="최재성" userId="fd1c8f17-701b-4db9-b0e3-82c8489f73d1" providerId="ADAL" clId="{64A392D2-3029-40DF-AEDE-D7CD90CE15BB}" dt="2024-06-02T06:45:23.288" v="1"/>
        <pc:sldMkLst>
          <pc:docMk/>
          <pc:sldMk cId="485854" sldId="680"/>
        </pc:sldMkLst>
      </pc:sldChg>
      <pc:sldChg chg="addSp modSp add mod">
        <pc:chgData name="최재성" userId="fd1c8f17-701b-4db9-b0e3-82c8489f73d1" providerId="ADAL" clId="{64A392D2-3029-40DF-AEDE-D7CD90CE15BB}" dt="2024-06-03T16:31:59.121" v="3213" actId="1036"/>
        <pc:sldMkLst>
          <pc:docMk/>
          <pc:sldMk cId="1810467178" sldId="681"/>
        </pc:sldMkLst>
      </pc:sldChg>
      <pc:sldChg chg="add del">
        <pc:chgData name="최재성" userId="fd1c8f17-701b-4db9-b0e3-82c8489f73d1" providerId="ADAL" clId="{64A392D2-3029-40DF-AEDE-D7CD90CE15BB}" dt="2024-06-02T06:47:07.585" v="227" actId="2890"/>
        <pc:sldMkLst>
          <pc:docMk/>
          <pc:sldMk cId="425096901" sldId="682"/>
        </pc:sldMkLst>
      </pc:sldChg>
      <pc:sldChg chg="add">
        <pc:chgData name="최재성" userId="fd1c8f17-701b-4db9-b0e3-82c8489f73d1" providerId="ADAL" clId="{64A392D2-3029-40DF-AEDE-D7CD90CE15BB}" dt="2024-06-02T06:47:13.986" v="228"/>
        <pc:sldMkLst>
          <pc:docMk/>
          <pc:sldMk cId="2302214254" sldId="682"/>
        </pc:sldMkLst>
      </pc:sldChg>
      <pc:sldChg chg="addSp delSp modSp add mod modAnim">
        <pc:chgData name="최재성" userId="fd1c8f17-701b-4db9-b0e3-82c8489f73d1" providerId="ADAL" clId="{64A392D2-3029-40DF-AEDE-D7CD90CE15BB}" dt="2024-06-04T13:48:50.540" v="4198"/>
        <pc:sldMkLst>
          <pc:docMk/>
          <pc:sldMk cId="1991729461" sldId="683"/>
        </pc:sldMkLst>
      </pc:sldChg>
      <pc:sldChg chg="addSp modSp add mod">
        <pc:chgData name="최재성" userId="fd1c8f17-701b-4db9-b0e3-82c8489f73d1" providerId="ADAL" clId="{64A392D2-3029-40DF-AEDE-D7CD90CE15BB}" dt="2024-06-03T16:32:26.711" v="3222"/>
        <pc:sldMkLst>
          <pc:docMk/>
          <pc:sldMk cId="2726945885" sldId="684"/>
        </pc:sldMkLst>
      </pc:sldChg>
      <pc:sldChg chg="addSp delSp modSp add mod modAnim">
        <pc:chgData name="최재성" userId="fd1c8f17-701b-4db9-b0e3-82c8489f73d1" providerId="ADAL" clId="{64A392D2-3029-40DF-AEDE-D7CD90CE15BB}" dt="2024-06-04T13:33:32.214" v="3807" actId="20577"/>
        <pc:sldMkLst>
          <pc:docMk/>
          <pc:sldMk cId="566287193" sldId="685"/>
        </pc:sldMkLst>
      </pc:sldChg>
      <pc:sldChg chg="addSp delSp modSp add mod">
        <pc:chgData name="최재성" userId="fd1c8f17-701b-4db9-b0e3-82c8489f73d1" providerId="ADAL" clId="{64A392D2-3029-40DF-AEDE-D7CD90CE15BB}" dt="2024-06-04T13:33:25.488" v="3800" actId="20577"/>
        <pc:sldMkLst>
          <pc:docMk/>
          <pc:sldMk cId="1115055575" sldId="686"/>
        </pc:sldMkLst>
      </pc:sldChg>
      <pc:sldChg chg="new del">
        <pc:chgData name="최재성" userId="fd1c8f17-701b-4db9-b0e3-82c8489f73d1" providerId="ADAL" clId="{64A392D2-3029-40DF-AEDE-D7CD90CE15BB}" dt="2024-06-02T07:09:48.901" v="1231" actId="680"/>
        <pc:sldMkLst>
          <pc:docMk/>
          <pc:sldMk cId="1813791507" sldId="687"/>
        </pc:sldMkLst>
      </pc:sldChg>
      <pc:sldChg chg="addSp modSp add mod">
        <pc:chgData name="최재성" userId="fd1c8f17-701b-4db9-b0e3-82c8489f73d1" providerId="ADAL" clId="{64A392D2-3029-40DF-AEDE-D7CD90CE15BB}" dt="2024-06-04T13:36:13.655" v="3967" actId="1582"/>
        <pc:sldMkLst>
          <pc:docMk/>
          <pc:sldMk cId="3162246279" sldId="687"/>
        </pc:sldMkLst>
      </pc:sldChg>
      <pc:sldChg chg="addSp delSp modSp add del mod">
        <pc:chgData name="최재성" userId="fd1c8f17-701b-4db9-b0e3-82c8489f73d1" providerId="ADAL" clId="{64A392D2-3029-40DF-AEDE-D7CD90CE15BB}" dt="2024-06-02T07:42:08.793" v="2622" actId="2696"/>
        <pc:sldMkLst>
          <pc:docMk/>
          <pc:sldMk cId="22227914" sldId="688"/>
        </pc:sldMkLst>
      </pc:sldChg>
      <pc:sldChg chg="addSp modSp add mod modAnim">
        <pc:chgData name="최재성" userId="fd1c8f17-701b-4db9-b0e3-82c8489f73d1" providerId="ADAL" clId="{64A392D2-3029-40DF-AEDE-D7CD90CE15BB}" dt="2024-06-04T13:40:21.051" v="4013"/>
        <pc:sldMkLst>
          <pc:docMk/>
          <pc:sldMk cId="1964297119" sldId="688"/>
        </pc:sldMkLst>
      </pc:sldChg>
      <pc:sldChg chg="add del ord">
        <pc:chgData name="최재성" userId="fd1c8f17-701b-4db9-b0e3-82c8489f73d1" providerId="ADAL" clId="{64A392D2-3029-40DF-AEDE-D7CD90CE15BB}" dt="2024-06-02T07:20:17.311" v="1761" actId="47"/>
        <pc:sldMkLst>
          <pc:docMk/>
          <pc:sldMk cId="3125390109" sldId="689"/>
        </pc:sldMkLst>
      </pc:sldChg>
      <pc:sldChg chg="modSp add mod modAnim">
        <pc:chgData name="최재성" userId="fd1c8f17-701b-4db9-b0e3-82c8489f73d1" providerId="ADAL" clId="{64A392D2-3029-40DF-AEDE-D7CD90CE15BB}" dt="2024-06-04T13:50:52.226" v="4207"/>
        <pc:sldMkLst>
          <pc:docMk/>
          <pc:sldMk cId="3910458585" sldId="690"/>
        </pc:sldMkLst>
      </pc:sldChg>
      <pc:sldChg chg="add">
        <pc:chgData name="최재성" userId="fd1c8f17-701b-4db9-b0e3-82c8489f73d1" providerId="ADAL" clId="{64A392D2-3029-40DF-AEDE-D7CD90CE15BB}" dt="2024-06-02T07:21:36.085" v="1791" actId="2890"/>
        <pc:sldMkLst>
          <pc:docMk/>
          <pc:sldMk cId="4112649506" sldId="691"/>
        </pc:sldMkLst>
      </pc:sldChg>
      <pc:sldChg chg="addSp delSp new mod">
        <pc:chgData name="최재성" userId="fd1c8f17-701b-4db9-b0e3-82c8489f73d1" providerId="ADAL" clId="{64A392D2-3029-40DF-AEDE-D7CD90CE15BB}" dt="2024-06-02T07:26:25.734" v="1797" actId="21"/>
        <pc:sldMkLst>
          <pc:docMk/>
          <pc:sldMk cId="4199386717" sldId="692"/>
        </pc:sldMkLst>
      </pc:sldChg>
      <pc:sldChg chg="addSp modSp add mod modAnim">
        <pc:chgData name="최재성" userId="fd1c8f17-701b-4db9-b0e3-82c8489f73d1" providerId="ADAL" clId="{64A392D2-3029-40DF-AEDE-D7CD90CE15BB}" dt="2024-06-04T14:02:30.768" v="4333"/>
        <pc:sldMkLst>
          <pc:docMk/>
          <pc:sldMk cId="1046466505" sldId="693"/>
        </pc:sldMkLst>
      </pc:sldChg>
      <pc:sldChg chg="addSp delSp modSp add del mod modAnim">
        <pc:chgData name="최재성" userId="fd1c8f17-701b-4db9-b0e3-82c8489f73d1" providerId="ADAL" clId="{64A392D2-3029-40DF-AEDE-D7CD90CE15BB}" dt="2024-06-04T13:46:33.883" v="4188" actId="2696"/>
        <pc:sldMkLst>
          <pc:docMk/>
          <pc:sldMk cId="1388704717" sldId="693"/>
        </pc:sldMkLst>
      </pc:sldChg>
      <pc:sldChg chg="add del">
        <pc:chgData name="최재성" userId="fd1c8f17-701b-4db9-b0e3-82c8489f73d1" providerId="ADAL" clId="{64A392D2-3029-40DF-AEDE-D7CD90CE15BB}" dt="2024-06-02T07:26:19.754" v="1795" actId="2890"/>
        <pc:sldMkLst>
          <pc:docMk/>
          <pc:sldMk cId="3833467193" sldId="693"/>
        </pc:sldMkLst>
      </pc:sldChg>
      <pc:sldChg chg="addSp modSp new mod modAnim">
        <pc:chgData name="최재성" userId="fd1c8f17-701b-4db9-b0e3-82c8489f73d1" providerId="ADAL" clId="{64A392D2-3029-40DF-AEDE-D7CD90CE15BB}" dt="2024-06-04T13:51:03.806" v="4208"/>
        <pc:sldMkLst>
          <pc:docMk/>
          <pc:sldMk cId="783913464" sldId="694"/>
        </pc:sldMkLst>
      </pc:sldChg>
      <pc:sldChg chg="addSp delSp modSp new del mod">
        <pc:chgData name="최재성" userId="fd1c8f17-701b-4db9-b0e3-82c8489f73d1" providerId="ADAL" clId="{64A392D2-3029-40DF-AEDE-D7CD90CE15BB}" dt="2024-06-02T07:41:51.793" v="2620" actId="2696"/>
        <pc:sldMkLst>
          <pc:docMk/>
          <pc:sldMk cId="534403386" sldId="695"/>
        </pc:sldMkLst>
      </pc:sldChg>
      <pc:sldChg chg="addSp modSp add modAnim">
        <pc:chgData name="최재성" userId="fd1c8f17-701b-4db9-b0e3-82c8489f73d1" providerId="ADAL" clId="{64A392D2-3029-40DF-AEDE-D7CD90CE15BB}" dt="2024-06-04T13:41:16.884" v="4017"/>
        <pc:sldMkLst>
          <pc:docMk/>
          <pc:sldMk cId="1042685932" sldId="695"/>
        </pc:sldMkLst>
      </pc:sldChg>
      <pc:sldChg chg="add del">
        <pc:chgData name="최재성" userId="fd1c8f17-701b-4db9-b0e3-82c8489f73d1" providerId="ADAL" clId="{64A392D2-3029-40DF-AEDE-D7CD90CE15BB}" dt="2024-06-02T07:41:38.987" v="2619" actId="47"/>
        <pc:sldMkLst>
          <pc:docMk/>
          <pc:sldMk cId="1067014564" sldId="696"/>
        </pc:sldMkLst>
      </pc:sldChg>
      <pc:sldChg chg="addSp modSp add modAnim">
        <pc:chgData name="최재성" userId="fd1c8f17-701b-4db9-b0e3-82c8489f73d1" providerId="ADAL" clId="{64A392D2-3029-40DF-AEDE-D7CD90CE15BB}" dt="2024-06-04T13:40:46.793" v="4015"/>
        <pc:sldMkLst>
          <pc:docMk/>
          <pc:sldMk cId="639750580" sldId="697"/>
        </pc:sldMkLst>
      </pc:sldChg>
      <pc:sldChg chg="delSp modSp add del mod ord">
        <pc:chgData name="최재성" userId="fd1c8f17-701b-4db9-b0e3-82c8489f73d1" providerId="ADAL" clId="{64A392D2-3029-40DF-AEDE-D7CD90CE15BB}" dt="2024-06-02T07:41:51.793" v="2620" actId="2696"/>
        <pc:sldMkLst>
          <pc:docMk/>
          <pc:sldMk cId="2531559030" sldId="697"/>
        </pc:sldMkLst>
      </pc:sldChg>
      <pc:sldChg chg="addSp modSp add modAnim">
        <pc:chgData name="최재성" userId="fd1c8f17-701b-4db9-b0e3-82c8489f73d1" providerId="ADAL" clId="{64A392D2-3029-40DF-AEDE-D7CD90CE15BB}" dt="2024-06-04T13:41:26.545" v="4019"/>
        <pc:sldMkLst>
          <pc:docMk/>
          <pc:sldMk cId="2063463597" sldId="698"/>
        </pc:sldMkLst>
      </pc:sldChg>
      <pc:sldChg chg="addSp delSp modSp add del mod">
        <pc:chgData name="최재성" userId="fd1c8f17-701b-4db9-b0e3-82c8489f73d1" providerId="ADAL" clId="{64A392D2-3029-40DF-AEDE-D7CD90CE15BB}" dt="2024-06-02T07:41:51.793" v="2620" actId="2696"/>
        <pc:sldMkLst>
          <pc:docMk/>
          <pc:sldMk cId="3164509616" sldId="698"/>
        </pc:sldMkLst>
      </pc:sldChg>
      <pc:sldChg chg="addSp modSp modAnim">
        <pc:chgData name="최재성" userId="fd1c8f17-701b-4db9-b0e3-82c8489f73d1" providerId="ADAL" clId="{64A392D2-3029-40DF-AEDE-D7CD90CE15BB}" dt="2024-06-04T13:39:44.451" v="3987"/>
        <pc:sldMkLst>
          <pc:docMk/>
          <pc:sldMk cId="2408390194" sldId="700"/>
        </pc:sldMkLst>
      </pc:sldChg>
      <pc:sldChg chg="addSp modSp">
        <pc:chgData name="최재성" userId="fd1c8f17-701b-4db9-b0e3-82c8489f73d1" providerId="ADAL" clId="{64A392D2-3029-40DF-AEDE-D7CD90CE15BB}" dt="2024-06-03T16:32:43.833" v="3230"/>
        <pc:sldMkLst>
          <pc:docMk/>
          <pc:sldMk cId="3964047115" sldId="701"/>
        </pc:sldMkLst>
      </pc:sldChg>
      <pc:sldChg chg="addSp modSp mod modAnim">
        <pc:chgData name="최재성" userId="fd1c8f17-701b-4db9-b0e3-82c8489f73d1" providerId="ADAL" clId="{64A392D2-3029-40DF-AEDE-D7CD90CE15BB}" dt="2024-06-04T13:51:30.245" v="4210"/>
        <pc:sldMkLst>
          <pc:docMk/>
          <pc:sldMk cId="4262510033" sldId="703"/>
        </pc:sldMkLst>
      </pc:sldChg>
      <pc:sldChg chg="modAnim">
        <pc:chgData name="최재성" userId="fd1c8f17-701b-4db9-b0e3-82c8489f73d1" providerId="ADAL" clId="{64A392D2-3029-40DF-AEDE-D7CD90CE15BB}" dt="2024-06-04T13:48:57.539" v="4199"/>
        <pc:sldMkLst>
          <pc:docMk/>
          <pc:sldMk cId="1305489519" sldId="706"/>
        </pc:sldMkLst>
      </pc:sldChg>
      <pc:sldChg chg="modAnim">
        <pc:chgData name="최재성" userId="fd1c8f17-701b-4db9-b0e3-82c8489f73d1" providerId="ADAL" clId="{64A392D2-3029-40DF-AEDE-D7CD90CE15BB}" dt="2024-06-04T13:50:24.886" v="4205"/>
        <pc:sldMkLst>
          <pc:docMk/>
          <pc:sldMk cId="21029427" sldId="708"/>
        </pc:sldMkLst>
      </pc:sldChg>
      <pc:sldChg chg="modAnim">
        <pc:chgData name="최재성" userId="fd1c8f17-701b-4db9-b0e3-82c8489f73d1" providerId="ADAL" clId="{64A392D2-3029-40DF-AEDE-D7CD90CE15BB}" dt="2024-06-04T13:49:59.491" v="4203"/>
        <pc:sldMkLst>
          <pc:docMk/>
          <pc:sldMk cId="3365282604" sldId="709"/>
        </pc:sldMkLst>
      </pc:sldChg>
      <pc:sldChg chg="addSp modSp mod modAnim">
        <pc:chgData name="최재성" userId="fd1c8f17-701b-4db9-b0e3-82c8489f73d1" providerId="ADAL" clId="{64A392D2-3029-40DF-AEDE-D7CD90CE15BB}" dt="2024-06-04T13:42:42.342" v="4156" actId="14100"/>
        <pc:sldMkLst>
          <pc:docMk/>
          <pc:sldMk cId="3262171563" sldId="710"/>
        </pc:sldMkLst>
      </pc:sldChg>
      <pc:sldChg chg="modAnim">
        <pc:chgData name="최재성" userId="fd1c8f17-701b-4db9-b0e3-82c8489f73d1" providerId="ADAL" clId="{64A392D2-3029-40DF-AEDE-D7CD90CE15BB}" dt="2024-06-04T13:49:44.455" v="4202"/>
        <pc:sldMkLst>
          <pc:docMk/>
          <pc:sldMk cId="1523678340" sldId="712"/>
        </pc:sldMkLst>
      </pc:sldChg>
      <pc:sldChg chg="addSp delSp modSp add mod modAnim">
        <pc:chgData name="최재성" userId="fd1c8f17-701b-4db9-b0e3-82c8489f73d1" providerId="ADAL" clId="{64A392D2-3029-40DF-AEDE-D7CD90CE15BB}" dt="2024-06-04T13:54:55.924" v="4214" actId="207"/>
        <pc:sldMkLst>
          <pc:docMk/>
          <pc:sldMk cId="3232486854" sldId="714"/>
        </pc:sldMkLst>
      </pc:sldChg>
      <pc:sldChg chg="add del">
        <pc:chgData name="최재성" userId="fd1c8f17-701b-4db9-b0e3-82c8489f73d1" providerId="ADAL" clId="{64A392D2-3029-40DF-AEDE-D7CD90CE15BB}" dt="2024-06-04T13:44:56.452" v="4183" actId="2890"/>
        <pc:sldMkLst>
          <pc:docMk/>
          <pc:sldMk cId="561577960" sldId="715"/>
        </pc:sldMkLst>
      </pc:sldChg>
    </pc:docChg>
  </pc:docChgLst>
  <pc:docChgLst>
    <pc:chgData name="최재성" userId="fd1c8f17-701b-4db9-b0e3-82c8489f73d1" providerId="ADAL" clId="{08C16B14-EC82-4BA1-9A72-A5B1EB52E34A}"/>
    <pc:docChg chg="custSel modSld">
      <pc:chgData name="최재성" userId="fd1c8f17-701b-4db9-b0e3-82c8489f73d1" providerId="ADAL" clId="{08C16B14-EC82-4BA1-9A72-A5B1EB52E34A}" dt="2024-06-05T05:11:32.882" v="253" actId="1036"/>
      <pc:docMkLst>
        <pc:docMk/>
      </pc:docMkLst>
      <pc:sldChg chg="modSp mod modAnim">
        <pc:chgData name="최재성" userId="fd1c8f17-701b-4db9-b0e3-82c8489f73d1" providerId="ADAL" clId="{08C16B14-EC82-4BA1-9A72-A5B1EB52E34A}" dt="2024-06-05T01:22:10.702" v="15" actId="1035"/>
        <pc:sldMkLst>
          <pc:docMk/>
          <pc:sldMk cId="3357922161" sldId="277"/>
        </pc:sldMkLst>
      </pc:sldChg>
      <pc:sldChg chg="modSp mod modAnim">
        <pc:chgData name="최재성" userId="fd1c8f17-701b-4db9-b0e3-82c8489f73d1" providerId="ADAL" clId="{08C16B14-EC82-4BA1-9A72-A5B1EB52E34A}" dt="2024-06-05T01:22:47.057" v="24" actId="403"/>
        <pc:sldMkLst>
          <pc:docMk/>
          <pc:sldMk cId="1296098683" sldId="278"/>
        </pc:sldMkLst>
      </pc:sldChg>
      <pc:sldChg chg="addSp delSp modSp mod">
        <pc:chgData name="최재성" userId="fd1c8f17-701b-4db9-b0e3-82c8489f73d1" providerId="ADAL" clId="{08C16B14-EC82-4BA1-9A72-A5B1EB52E34A}" dt="2024-06-05T05:11:32.882" v="253" actId="1036"/>
        <pc:sldMkLst>
          <pc:docMk/>
          <pc:sldMk cId="3159852000" sldId="559"/>
        </pc:sldMkLst>
      </pc:sldChg>
      <pc:sldChg chg="modSp mod">
        <pc:chgData name="최재성" userId="fd1c8f17-701b-4db9-b0e3-82c8489f73d1" providerId="ADAL" clId="{08C16B14-EC82-4BA1-9A72-A5B1EB52E34A}" dt="2024-06-05T01:23:02.263" v="27" actId="1035"/>
        <pc:sldMkLst>
          <pc:docMk/>
          <pc:sldMk cId="1991729461" sldId="683"/>
        </pc:sldMkLst>
      </pc:sldChg>
      <pc:sldChg chg="modSp">
        <pc:chgData name="최재성" userId="fd1c8f17-701b-4db9-b0e3-82c8489f73d1" providerId="ADAL" clId="{08C16B14-EC82-4BA1-9A72-A5B1EB52E34A}" dt="2024-06-05T01:26:38.217" v="196" actId="20577"/>
        <pc:sldMkLst>
          <pc:docMk/>
          <pc:sldMk cId="1305489519" sldId="706"/>
        </pc:sldMkLst>
      </pc:sldChg>
    </pc:docChg>
  </pc:docChgLst>
  <pc:docChgLst>
    <pc:chgData name="최재성" userId="fd1c8f17-701b-4db9-b0e3-82c8489f73d1" providerId="ADAL" clId="{3E3F6CB8-3641-4DEE-B7EB-94BA1BC0512E}"/>
    <pc:docChg chg="modSld">
      <pc:chgData name="최재성" userId="fd1c8f17-701b-4db9-b0e3-82c8489f73d1" providerId="ADAL" clId="{3E3F6CB8-3641-4DEE-B7EB-94BA1BC0512E}" dt="2025-05-12T06:33:18.883" v="26" actId="20577"/>
      <pc:docMkLst>
        <pc:docMk/>
      </pc:docMkLst>
      <pc:sldChg chg="modSp mod">
        <pc:chgData name="최재성" userId="fd1c8f17-701b-4db9-b0e3-82c8489f73d1" providerId="ADAL" clId="{3E3F6CB8-3641-4DEE-B7EB-94BA1BC0512E}" dt="2025-05-12T06:30:46.747" v="23" actId="1036"/>
        <pc:sldMkLst>
          <pc:docMk/>
          <pc:sldMk cId="1810467178" sldId="681"/>
        </pc:sldMkLst>
        <pc:spChg chg="mod">
          <ac:chgData name="최재성" userId="fd1c8f17-701b-4db9-b0e3-82c8489f73d1" providerId="ADAL" clId="{3E3F6CB8-3641-4DEE-B7EB-94BA1BC0512E}" dt="2025-05-12T06:30:46.747" v="23" actId="1036"/>
          <ac:spMkLst>
            <pc:docMk/>
            <pc:sldMk cId="1810467178" sldId="681"/>
            <ac:spMk id="2" creationId="{00000000-0000-0000-0000-000000000000}"/>
          </ac:spMkLst>
        </pc:spChg>
      </pc:sldChg>
      <pc:sldChg chg="modSp mod">
        <pc:chgData name="최재성" userId="fd1c8f17-701b-4db9-b0e3-82c8489f73d1" providerId="ADAL" clId="{3E3F6CB8-3641-4DEE-B7EB-94BA1BC0512E}" dt="2025-05-12T06:33:18.883" v="26" actId="20577"/>
        <pc:sldMkLst>
          <pc:docMk/>
          <pc:sldMk cId="1115055575" sldId="686"/>
        </pc:sldMkLst>
        <pc:spChg chg="mod">
          <ac:chgData name="최재성" userId="fd1c8f17-701b-4db9-b0e3-82c8489f73d1" providerId="ADAL" clId="{3E3F6CB8-3641-4DEE-B7EB-94BA1BC0512E}" dt="2025-05-12T06:33:18.883" v="26" actId="20577"/>
          <ac:spMkLst>
            <pc:docMk/>
            <pc:sldMk cId="1115055575" sldId="686"/>
            <ac:spMk id="7" creationId="{00000000-0000-0000-0000-000000000000}"/>
          </ac:spMkLst>
        </pc:spChg>
      </pc:sldChg>
      <pc:sldChg chg="modSp mod">
        <pc:chgData name="최재성" userId="fd1c8f17-701b-4db9-b0e3-82c8489f73d1" providerId="ADAL" clId="{3E3F6CB8-3641-4DEE-B7EB-94BA1BC0512E}" dt="2025-05-12T06:31:19.563" v="25" actId="20577"/>
        <pc:sldMkLst>
          <pc:docMk/>
          <pc:sldMk cId="3341682522" sldId="706"/>
        </pc:sldMkLst>
        <pc:spChg chg="mod">
          <ac:chgData name="최재성" userId="fd1c8f17-701b-4db9-b0e3-82c8489f73d1" providerId="ADAL" clId="{3E3F6CB8-3641-4DEE-B7EB-94BA1BC0512E}" dt="2025-05-12T06:31:19.563" v="25" actId="20577"/>
          <ac:spMkLst>
            <pc:docMk/>
            <pc:sldMk cId="3341682522" sldId="706"/>
            <ac:spMk id="7" creationId="{200E984D-4D2D-49E3-B83D-E82C2D3B7077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o365skku-my.sharepoint.com/personal/jaesungc_o365_skku_edu/Documents/# 1 &#51116;&#51221;&#45348;&#53944;&#50892;&#53356;_&#50669;&#46041;&#44221;&#51228;&#49457;&#51109;&#49324;&#45796;&#47532;_2024/&#48320;&#54840;&#49324;&#49884;&#54744; &#54633;&#44201;&#51088; &#53685;&#44228;_240819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 dirty="0" err="1"/>
              <a:t>회차별</a:t>
            </a:r>
            <a:r>
              <a:rPr lang="ko-KR" altLang="en-US" b="1" dirty="0"/>
              <a:t> 변호사 시험 합격률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'[변호사시험 합격자 통계_240819.xlsx]Sheet1'!$H$1</c:f>
              <c:strCache>
                <c:ptCount val="1"/>
                <c:pt idx="0">
                  <c:v>합격률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'[변호사시험 합격자 통계_240819.xlsx]Sheet1'!$G$2:$G$14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</c:numCache>
            </c:numRef>
          </c:xVal>
          <c:yVal>
            <c:numRef>
              <c:f>'[변호사시험 합격자 통계_240819.xlsx]Sheet1'!$H$2:$H$14</c:f>
              <c:numCache>
                <c:formatCode>0.0</c:formatCode>
                <c:ptCount val="13"/>
                <c:pt idx="0">
                  <c:v>87.147147147147152</c:v>
                </c:pt>
                <c:pt idx="1">
                  <c:v>75.17106549364614</c:v>
                </c:pt>
                <c:pt idx="2">
                  <c:v>67.626527050610818</c:v>
                </c:pt>
                <c:pt idx="3">
                  <c:v>61.108941819601711</c:v>
                </c:pt>
                <c:pt idx="4">
                  <c:v>55.202513966480446</c:v>
                </c:pt>
                <c:pt idx="5">
                  <c:v>51.221864951768495</c:v>
                </c:pt>
                <c:pt idx="6">
                  <c:v>49.351851851851855</c:v>
                </c:pt>
                <c:pt idx="7">
                  <c:v>50.780780780780773</c:v>
                </c:pt>
                <c:pt idx="8">
                  <c:v>53.317249698431844</c:v>
                </c:pt>
                <c:pt idx="9">
                  <c:v>54.055766793409376</c:v>
                </c:pt>
                <c:pt idx="10">
                  <c:v>53.550203315608378</c:v>
                </c:pt>
                <c:pt idx="11">
                  <c:v>52.995391705069125</c:v>
                </c:pt>
                <c:pt idx="12">
                  <c:v>53.039513677811541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7C9-43E5-9DCF-1822BDB4EC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457728"/>
        <c:axId val="54464448"/>
      </c:scatterChart>
      <c:valAx>
        <c:axId val="544577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464448"/>
        <c:crosses val="autoZero"/>
        <c:crossBetween val="midCat"/>
      </c:valAx>
      <c:valAx>
        <c:axId val="54464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4577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4308421" cy="340519"/>
          </a:xfrm>
          <a:prstGeom prst="rect">
            <a:avLst/>
          </a:prstGeom>
        </p:spPr>
        <p:txBody>
          <a:bodyPr vert="horz" lIns="99791" tIns="49895" rIns="99791" bIns="49895" rtlCol="0"/>
          <a:lstStyle>
            <a:lvl1pPr algn="l">
              <a:defRPr sz="1300"/>
            </a:lvl1pPr>
          </a:lstStyle>
          <a:p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31794" y="1"/>
            <a:ext cx="4308421" cy="340519"/>
          </a:xfrm>
          <a:prstGeom prst="rect">
            <a:avLst/>
          </a:prstGeom>
        </p:spPr>
        <p:txBody>
          <a:bodyPr vert="horz" lIns="99791" tIns="49895" rIns="99791" bIns="49895" rtlCol="0"/>
          <a:lstStyle>
            <a:lvl1pPr algn="r">
              <a:defRPr sz="1300"/>
            </a:lvl1pPr>
          </a:lstStyle>
          <a:p>
            <a:fld id="{83D2F339-B8ED-4ADE-897F-262476495A30}" type="datetimeFigureOut"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pPr/>
              <a:t>2025-05-12</a:t>
            </a:fld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6468676"/>
            <a:ext cx="4308421" cy="340519"/>
          </a:xfrm>
          <a:prstGeom prst="rect">
            <a:avLst/>
          </a:prstGeom>
        </p:spPr>
        <p:txBody>
          <a:bodyPr vert="horz" lIns="99791" tIns="49895" rIns="99791" bIns="49895" rtlCol="0" anchor="b"/>
          <a:lstStyle>
            <a:lvl1pPr algn="l">
              <a:defRPr sz="1300"/>
            </a:lvl1pPr>
          </a:lstStyle>
          <a:p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31794" y="6468676"/>
            <a:ext cx="4308421" cy="340519"/>
          </a:xfrm>
          <a:prstGeom prst="rect">
            <a:avLst/>
          </a:prstGeom>
        </p:spPr>
        <p:txBody>
          <a:bodyPr vert="horz" lIns="99791" tIns="49895" rIns="99791" bIns="49895" rtlCol="0" anchor="b"/>
          <a:lstStyle>
            <a:lvl1pPr algn="r">
              <a:defRPr sz="1300"/>
            </a:lvl1pPr>
          </a:lstStyle>
          <a:p>
            <a:fld id="{C8A6236F-803D-445B-9473-0E93DFACBFAD}" type="slidenum"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pPr/>
              <a:t>‹#›</a:t>
            </a:fld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20124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4308421" cy="340519"/>
          </a:xfrm>
          <a:prstGeom prst="rect">
            <a:avLst/>
          </a:prstGeom>
        </p:spPr>
        <p:txBody>
          <a:bodyPr vert="horz" lIns="99791" tIns="49895" rIns="99791" bIns="49895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31794" y="1"/>
            <a:ext cx="4308421" cy="340519"/>
          </a:xfrm>
          <a:prstGeom prst="rect">
            <a:avLst/>
          </a:prstGeom>
        </p:spPr>
        <p:txBody>
          <a:bodyPr vert="horz" lIns="99791" tIns="49895" rIns="99791" bIns="49895" rtlCol="0"/>
          <a:lstStyle>
            <a:lvl1pPr algn="r">
              <a:defRPr sz="1300"/>
            </a:lvl1pPr>
          </a:lstStyle>
          <a:p>
            <a:fld id="{30E31BAA-E893-4BD6-B9E9-25B5049D716B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01925" y="509588"/>
            <a:ext cx="4538663" cy="25542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791" tIns="49895" rIns="99791" bIns="4989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4253" y="3234930"/>
            <a:ext cx="7954010" cy="3064669"/>
          </a:xfrm>
          <a:prstGeom prst="rect">
            <a:avLst/>
          </a:prstGeom>
        </p:spPr>
        <p:txBody>
          <a:bodyPr vert="horz" lIns="99791" tIns="49895" rIns="99791" bIns="4989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6468676"/>
            <a:ext cx="4308421" cy="340519"/>
          </a:xfrm>
          <a:prstGeom prst="rect">
            <a:avLst/>
          </a:prstGeom>
        </p:spPr>
        <p:txBody>
          <a:bodyPr vert="horz" lIns="99791" tIns="49895" rIns="99791" bIns="49895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31794" y="6468676"/>
            <a:ext cx="4308421" cy="340519"/>
          </a:xfrm>
          <a:prstGeom prst="rect">
            <a:avLst/>
          </a:prstGeom>
        </p:spPr>
        <p:txBody>
          <a:bodyPr vert="horz" lIns="99791" tIns="49895" rIns="99791" bIns="49895" rtlCol="0" anchor="b"/>
          <a:lstStyle>
            <a:lvl1pPr algn="r">
              <a:defRPr sz="1300"/>
            </a:lvl1pPr>
          </a:lstStyle>
          <a:p>
            <a:fld id="{E4DA35ED-F3DD-4B2C-B714-6F478CEA71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243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01925" y="509588"/>
            <a:ext cx="4538663" cy="25542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ea typeface="나눔스퀘어" panose="020B0600000101010101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A35ED-F3DD-4B2C-B714-6F478CEA717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639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1800" dirty="0">
                <a:effectLst/>
                <a:ea typeface="Malgun Gothic" panose="020B0503020000020004" pitchFamily="50" charset="-127"/>
              </a:rPr>
              <a:t>학원비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자료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언제부터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수집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: 2016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년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5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월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, 5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년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6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개월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수집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중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dirty="0">
                <a:effectLst/>
                <a:ea typeface="Malgun Gothic" panose="020B0503020000020004" pitchFamily="50" charset="-127"/>
              </a:rPr>
              <a:t>2016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년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1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월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25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일에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수집된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자료에는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전국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122,443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개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학원에서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운영하는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총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635,823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개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프로그램이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포함되어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있다</a:t>
            </a:r>
            <a:endParaRPr lang="ko-KR" altLang="ko-KR" sz="1800" dirty="0">
              <a:effectLst/>
              <a:ea typeface="Calibri" panose="020F050202020403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39A7-4BED-4292-81E1-4B5C34C3B23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424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실험을 통해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불확실성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위험회피 성향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저소득층 학생의 대학 진학 결정에 중요한 역할을 함을 보임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BA595-0DDE-4C65-87C6-0401787554D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298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실험을 통해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불확실성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위험회피 성향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저소득층 학생의 대학 진학 결정에 중요한 역할을 함을 보임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BA595-0DDE-4C65-87C6-0401787554D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186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학교 현황 및 운영에 관한 기본적인 사항을 제공</a:t>
            </a:r>
            <a:endParaRPr lang="en-US" altLang="ko-KR" sz="1200" dirty="0"/>
          </a:p>
          <a:p>
            <a:r>
              <a:rPr lang="ko-KR" altLang="en-US" sz="1200" dirty="0"/>
              <a:t>일반계고등학교 </a:t>
            </a:r>
            <a:r>
              <a:rPr lang="ko-KR" altLang="en-US" sz="1200" b="1" dirty="0"/>
              <a:t>졸업자 진학 현황</a:t>
            </a:r>
            <a:endParaRPr lang="en-US" altLang="ko-KR" sz="1200" b="1" dirty="0"/>
          </a:p>
          <a:p>
            <a:r>
              <a:rPr lang="ko-KR" altLang="en-US" sz="1200" b="1" dirty="0"/>
              <a:t>학생의 체력 증진에 관한 사항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학교예산</a:t>
            </a:r>
            <a:endParaRPr lang="en-US" altLang="ko-KR" sz="1200" dirty="0"/>
          </a:p>
          <a:p>
            <a:r>
              <a:rPr lang="en-US" altLang="ko-KR" sz="1200" b="1" dirty="0">
                <a:solidFill>
                  <a:schemeClr val="accent5"/>
                </a:solidFill>
              </a:rPr>
              <a:t>[</a:t>
            </a:r>
            <a:r>
              <a:rPr lang="ko-KR" altLang="en-US" sz="1200" b="1" dirty="0">
                <a:solidFill>
                  <a:schemeClr val="accent5"/>
                </a:solidFill>
              </a:rPr>
              <a:t>학업성취도평가</a:t>
            </a:r>
            <a:r>
              <a:rPr lang="en-US" altLang="ko-KR" sz="1200" b="1" dirty="0">
                <a:solidFill>
                  <a:schemeClr val="accent5"/>
                </a:solidFill>
              </a:rPr>
              <a:t>, </a:t>
            </a:r>
            <a:r>
              <a:rPr lang="ko-KR" altLang="en-US" sz="1200" b="1" dirty="0">
                <a:solidFill>
                  <a:schemeClr val="accent5"/>
                </a:solidFill>
              </a:rPr>
              <a:t>학교폭력</a:t>
            </a:r>
            <a:r>
              <a:rPr lang="en-US" altLang="ko-KR" sz="1200" b="1" dirty="0">
                <a:solidFill>
                  <a:schemeClr val="accent5"/>
                </a:solidFill>
              </a:rPr>
              <a:t>]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A35ED-F3DD-4B2C-B714-6F478CEA717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849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1800" dirty="0">
                <a:effectLst/>
                <a:ea typeface="Malgun Gothic" panose="020B0503020000020004" pitchFamily="50" charset="-127"/>
              </a:rPr>
              <a:t>학원비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자료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언제부터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수집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: 2016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년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5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월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, 5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년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6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개월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수집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중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dirty="0">
                <a:effectLst/>
                <a:ea typeface="Malgun Gothic" panose="020B0503020000020004" pitchFamily="50" charset="-127"/>
              </a:rPr>
              <a:t>2016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년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1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월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25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일에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수집된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자료에는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전국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122,443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개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학원에서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운영하는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총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635,823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개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프로그램이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포함되어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있다</a:t>
            </a:r>
            <a:endParaRPr lang="ko-KR" altLang="ko-KR" sz="1800" dirty="0">
              <a:effectLst/>
              <a:ea typeface="Calibri" panose="020F050202020403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F39A7-4BED-4292-81E1-4B5C34C3B23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557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ea typeface="나눔스퀘어" panose="020B0600000101010101" pitchFamily="50" charset="-127"/>
              </a:rPr>
              <a:t>ㅇ</a:t>
            </a:r>
            <a:r>
              <a:rPr lang="ko-KR" altLang="en-US" dirty="0">
                <a:ea typeface="나눔스퀘어" panose="020B0600000101010101" pitchFamily="50" charset="-127"/>
              </a:rPr>
              <a:t> 로스쿨과 사법시험 중 어느 제도가 더 나은 제도인지</a:t>
            </a:r>
            <a:r>
              <a:rPr lang="en-US" altLang="ko-KR" dirty="0"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ea typeface="나눔스퀘어" panose="020B0600000101010101" pitchFamily="50" charset="-127"/>
              </a:rPr>
              <a:t>가치판단을 하고자 하는 것이 아님</a:t>
            </a:r>
            <a:endParaRPr lang="en-US" altLang="ko-KR" dirty="0">
              <a:ea typeface="나눔스퀘어" panose="020B0600000101010101" pitchFamily="50" charset="-127"/>
            </a:endParaRPr>
          </a:p>
          <a:p>
            <a:r>
              <a:rPr lang="ko-KR" altLang="en-US" dirty="0" err="1">
                <a:ea typeface="나눔스퀘어" panose="020B0600000101010101" pitchFamily="50" charset="-127"/>
              </a:rPr>
              <a:t>ㅇ</a:t>
            </a:r>
            <a:r>
              <a:rPr lang="ko-KR" altLang="en-US" dirty="0">
                <a:ea typeface="나눔스퀘어" panose="020B0600000101010101" pitchFamily="50" charset="-127"/>
              </a:rPr>
              <a:t> 현행 로스쿨 제도의 운영 현황에 대해서 분석하는 것이</a:t>
            </a:r>
            <a:r>
              <a:rPr lang="en-US" altLang="ko-KR" dirty="0"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ea typeface="나눔스퀘어" panose="020B0600000101010101" pitchFamily="50" charset="-127"/>
              </a:rPr>
              <a:t>법조인력 양성 제도의 개선방안 모색에 도움이 되지 않을까 함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A35ED-F3DD-4B2C-B714-6F478CEA717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635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C75AD-46A0-C23D-C125-0BCA4EDAF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CC5838-8E8A-E72E-874B-96D3F85DBB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329F6D9-9B8B-9FE0-7083-E38C631C5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ea typeface="나눔스퀘어" panose="020B0600000101010101" pitchFamily="50" charset="-127"/>
              </a:rPr>
              <a:t>ㅇ</a:t>
            </a:r>
            <a:r>
              <a:rPr lang="ko-KR" altLang="en-US" dirty="0">
                <a:ea typeface="나눔스퀘어" panose="020B0600000101010101" pitchFamily="50" charset="-127"/>
              </a:rPr>
              <a:t> 로스쿨과 사법시험 중 어느 제도가 더 나은 제도인지</a:t>
            </a:r>
            <a:r>
              <a:rPr lang="en-US" altLang="ko-KR" dirty="0"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ea typeface="나눔스퀘어" panose="020B0600000101010101" pitchFamily="50" charset="-127"/>
              </a:rPr>
              <a:t>가치판단을 하고자 하는 것이 아님</a:t>
            </a:r>
            <a:endParaRPr lang="en-US" altLang="ko-KR" dirty="0">
              <a:ea typeface="나눔스퀘어" panose="020B0600000101010101" pitchFamily="50" charset="-127"/>
            </a:endParaRPr>
          </a:p>
          <a:p>
            <a:r>
              <a:rPr lang="ko-KR" altLang="en-US" dirty="0" err="1">
                <a:ea typeface="나눔스퀘어" panose="020B0600000101010101" pitchFamily="50" charset="-127"/>
              </a:rPr>
              <a:t>ㅇ</a:t>
            </a:r>
            <a:r>
              <a:rPr lang="ko-KR" altLang="en-US" dirty="0">
                <a:ea typeface="나눔스퀘어" panose="020B0600000101010101" pitchFamily="50" charset="-127"/>
              </a:rPr>
              <a:t> 현행 로스쿨 제도의 운영 현황에 대해서 분석하는 것이</a:t>
            </a:r>
            <a:r>
              <a:rPr lang="en-US" altLang="ko-KR" dirty="0"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ea typeface="나눔스퀘어" panose="020B0600000101010101" pitchFamily="50" charset="-127"/>
              </a:rPr>
              <a:t>법조인력 양성 제도의 개선방안 모색에 도움이 되지 않을까 함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3DF277-D645-9B72-DF54-67E05A45EF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A35ED-F3DD-4B2C-B714-6F478CEA717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66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5DC5C-6C98-FC5C-1EBB-89D3D8F8E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672841E-BDCA-A252-5D5E-ABBF5CD3C1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62B37C-D222-46BF-E0E6-90C9EA5EB6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ea typeface="나눔스퀘어" panose="020B0600000101010101" pitchFamily="50" charset="-127"/>
              </a:rPr>
              <a:t>ㅇ</a:t>
            </a:r>
            <a:r>
              <a:rPr lang="ko-KR" altLang="en-US" dirty="0">
                <a:ea typeface="나눔스퀘어" panose="020B0600000101010101" pitchFamily="50" charset="-127"/>
              </a:rPr>
              <a:t> 로스쿨과 사법시험 중 어느 제도가 더 나은 제도인지</a:t>
            </a:r>
            <a:r>
              <a:rPr lang="en-US" altLang="ko-KR" dirty="0"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ea typeface="나눔스퀘어" panose="020B0600000101010101" pitchFamily="50" charset="-127"/>
              </a:rPr>
              <a:t>가치판단을 하고자 하는 것이 아님</a:t>
            </a:r>
            <a:endParaRPr lang="en-US" altLang="ko-KR" dirty="0">
              <a:ea typeface="나눔스퀘어" panose="020B0600000101010101" pitchFamily="50" charset="-127"/>
            </a:endParaRPr>
          </a:p>
          <a:p>
            <a:r>
              <a:rPr lang="ko-KR" altLang="en-US" dirty="0" err="1">
                <a:ea typeface="나눔스퀘어" panose="020B0600000101010101" pitchFamily="50" charset="-127"/>
              </a:rPr>
              <a:t>ㅇ</a:t>
            </a:r>
            <a:r>
              <a:rPr lang="ko-KR" altLang="en-US" dirty="0">
                <a:ea typeface="나눔스퀘어" panose="020B0600000101010101" pitchFamily="50" charset="-127"/>
              </a:rPr>
              <a:t> 현행 로스쿨 제도의 운영 현황에 대해서 분석하는 것이</a:t>
            </a:r>
            <a:r>
              <a:rPr lang="en-US" altLang="ko-KR" dirty="0"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ea typeface="나눔스퀘어" panose="020B0600000101010101" pitchFamily="50" charset="-127"/>
              </a:rPr>
              <a:t>법조인력 양성 제도의 개선방안 모색에 도움이 되지 않을까 함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3E9094-5EF4-1CA6-6806-7ADC11E165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A35ED-F3DD-4B2C-B714-6F478CEA717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462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BDFB2-8E19-28D0-DDF4-9920B6C04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D4ECEA3-D81C-08FD-E763-46C70759C5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96DA80-95EB-A8C0-BD24-B1856F3C9E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ea typeface="나눔스퀘어" panose="020B0600000101010101" pitchFamily="50" charset="-127"/>
              </a:rPr>
              <a:t>ㅇ</a:t>
            </a:r>
            <a:r>
              <a:rPr lang="ko-KR" altLang="en-US" dirty="0">
                <a:ea typeface="나눔스퀘어" panose="020B0600000101010101" pitchFamily="50" charset="-127"/>
              </a:rPr>
              <a:t> 로스쿨과 사법시험 중 어느 제도가 더 나은 제도인지</a:t>
            </a:r>
            <a:r>
              <a:rPr lang="en-US" altLang="ko-KR" dirty="0"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ea typeface="나눔스퀘어" panose="020B0600000101010101" pitchFamily="50" charset="-127"/>
              </a:rPr>
              <a:t>가치판단을 하고자 하는 것이 아님</a:t>
            </a:r>
            <a:endParaRPr lang="en-US" altLang="ko-KR" dirty="0">
              <a:ea typeface="나눔스퀘어" panose="020B0600000101010101" pitchFamily="50" charset="-127"/>
            </a:endParaRPr>
          </a:p>
          <a:p>
            <a:r>
              <a:rPr lang="ko-KR" altLang="en-US" dirty="0" err="1">
                <a:ea typeface="나눔스퀘어" panose="020B0600000101010101" pitchFamily="50" charset="-127"/>
              </a:rPr>
              <a:t>ㅇ</a:t>
            </a:r>
            <a:r>
              <a:rPr lang="ko-KR" altLang="en-US" dirty="0">
                <a:ea typeface="나눔스퀘어" panose="020B0600000101010101" pitchFamily="50" charset="-127"/>
              </a:rPr>
              <a:t> 현행 로스쿨 제도의 운영 현황에 대해서 분석하는 것이</a:t>
            </a:r>
            <a:r>
              <a:rPr lang="en-US" altLang="ko-KR" dirty="0"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ea typeface="나눔스퀘어" panose="020B0600000101010101" pitchFamily="50" charset="-127"/>
              </a:rPr>
              <a:t>법조인력 양성 제도의 개선방안 모색에 도움이 되지 않을까 함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55FF52-ECD7-41E7-3C8C-65C8CD334A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A35ED-F3DD-4B2C-B714-6F478CEA717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657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ea typeface="나눔스퀘어" panose="020B0600000101010101" pitchFamily="50" charset="-127"/>
              </a:rPr>
              <a:t>ㅇ</a:t>
            </a:r>
            <a:r>
              <a:rPr lang="ko-KR" altLang="en-US" dirty="0">
                <a:ea typeface="나눔스퀘어" panose="020B0600000101010101" pitchFamily="50" charset="-127"/>
              </a:rPr>
              <a:t> 분석을 위하여 활용가능한 모든 공개된 자료를 이용하고자 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A35ED-F3DD-4B2C-B714-6F478CEA717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689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5ED95-3A65-3208-76A8-5494298CA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3FE4E22-92CA-3895-ECCC-AE26D1DB3A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4FFFA5-EAC1-1A29-FE06-E112A42A72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ea typeface="나눔스퀘어" panose="020B0600000101010101" pitchFamily="50" charset="-127"/>
              </a:rPr>
              <a:t>ㅇ</a:t>
            </a:r>
            <a:r>
              <a:rPr lang="ko-KR" altLang="en-US" dirty="0">
                <a:ea typeface="나눔스퀘어" panose="020B0600000101010101" pitchFamily="50" charset="-127"/>
              </a:rPr>
              <a:t> 로스쿨과 사법시험 중 어느 제도가 더 나은 제도인지</a:t>
            </a:r>
            <a:r>
              <a:rPr lang="en-US" altLang="ko-KR" dirty="0"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ea typeface="나눔스퀘어" panose="020B0600000101010101" pitchFamily="50" charset="-127"/>
              </a:rPr>
              <a:t>가치판단을 하고자 하는 것이 아님</a:t>
            </a:r>
            <a:endParaRPr lang="en-US" altLang="ko-KR" dirty="0">
              <a:ea typeface="나눔스퀘어" panose="020B0600000101010101" pitchFamily="50" charset="-127"/>
            </a:endParaRPr>
          </a:p>
          <a:p>
            <a:r>
              <a:rPr lang="ko-KR" altLang="en-US" dirty="0" err="1">
                <a:ea typeface="나눔스퀘어" panose="020B0600000101010101" pitchFamily="50" charset="-127"/>
              </a:rPr>
              <a:t>ㅇ</a:t>
            </a:r>
            <a:r>
              <a:rPr lang="ko-KR" altLang="en-US" dirty="0">
                <a:ea typeface="나눔스퀘어" panose="020B0600000101010101" pitchFamily="50" charset="-127"/>
              </a:rPr>
              <a:t> 현행 로스쿨 제도의 운영 현황에 대해서 분석하는 것이</a:t>
            </a:r>
            <a:r>
              <a:rPr lang="en-US" altLang="ko-KR" dirty="0"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ea typeface="나눔스퀘어" panose="020B0600000101010101" pitchFamily="50" charset="-127"/>
              </a:rPr>
              <a:t>법조인력 양성 제도의 개선방안 모색에 도움이 되지 않을까 함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E60497-BCA4-445C-83D5-ABC145D6E3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A35ED-F3DD-4B2C-B714-6F478CEA717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962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849D-5720-4562-AE75-126251427B06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10DC-1F7D-4685-A5FC-7F1593F22D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98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849D-5720-4562-AE75-126251427B06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10DC-1F7D-4685-A5FC-7F1593F22D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578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849D-5720-4562-AE75-126251427B06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10DC-1F7D-4685-A5FC-7F1593F22D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29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2656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849D-5720-4562-AE75-126251427B06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10DC-1F7D-4685-A5FC-7F1593F22D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50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849D-5720-4562-AE75-126251427B06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10DC-1F7D-4685-A5FC-7F1593F22D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954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849D-5720-4562-AE75-126251427B06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10DC-1F7D-4685-A5FC-7F1593F22D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045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849D-5720-4562-AE75-126251427B06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10DC-1F7D-4685-A5FC-7F1593F22D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891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849D-5720-4562-AE75-126251427B06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10DC-1F7D-4685-A5FC-7F1593F22D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786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849D-5720-4562-AE75-126251427B06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10DC-1F7D-4685-A5FC-7F1593F22D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600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849D-5720-4562-AE75-126251427B06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10DC-1F7D-4685-A5FC-7F1593F22D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847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849D-5720-4562-AE75-126251427B06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10DC-1F7D-4685-A5FC-7F1593F22D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21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6849D-5720-4562-AE75-126251427B06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BC10DC-1F7D-4685-A5FC-7F1593F22D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84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나눔스퀘어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나눔스퀘어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나눔스퀘어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나눔스퀘어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나눔스퀘어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나눔스퀘어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lec.co.kr/news/articleView.html?idxno=71831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ec.co.kr/" TargetMode="External"/><Relationship Id="rId4" Type="http://schemas.openxmlformats.org/officeDocument/2006/relationships/hyperlink" Target="https://info.leet.or.kr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eaweb.org/about-aea/honors-awards/bates-clark/melissa-dell" TargetMode="External"/><Relationship Id="rId13" Type="http://schemas.openxmlformats.org/officeDocument/2006/relationships/hyperlink" Target="https://www.aeaweb.org/about-aea/honors-awards/bates-clark/roland-fryer" TargetMode="External"/><Relationship Id="rId18" Type="http://schemas.openxmlformats.org/officeDocument/2006/relationships/hyperlink" Target="https://www.aeaweb.org/about-aea/honors-awards/bates-clark/esther-duflo" TargetMode="External"/><Relationship Id="rId3" Type="http://schemas.openxmlformats.org/officeDocument/2006/relationships/image" Target="../media/image36.png"/><Relationship Id="rId21" Type="http://schemas.openxmlformats.org/officeDocument/2006/relationships/hyperlink" Target="https://www.aeaweb.org/about-aea/honors-awards/bates-clark/daron-acemoglu" TargetMode="External"/><Relationship Id="rId7" Type="http://schemas.openxmlformats.org/officeDocument/2006/relationships/hyperlink" Target="https://www.aeaweb.org/about-aea/honors-awards/bates-clark/isaiah-andrews" TargetMode="External"/><Relationship Id="rId12" Type="http://schemas.openxmlformats.org/officeDocument/2006/relationships/hyperlink" Target="https://www.aeaweb.org/about-aea/honors-awards/bates-clark/yuliy-sannikov" TargetMode="External"/><Relationship Id="rId17" Type="http://schemas.openxmlformats.org/officeDocument/2006/relationships/hyperlink" Target="https://www.aeaweb.org/about-aea/honors-awards/bates-clark/jonathan-levin" TargetMode="External"/><Relationship Id="rId2" Type="http://schemas.openxmlformats.org/officeDocument/2006/relationships/hyperlink" Target="https://www.nobelprize.org/prizes/lists/all-prizes-in-economic-sciences/" TargetMode="External"/><Relationship Id="rId16" Type="http://schemas.openxmlformats.org/officeDocument/2006/relationships/hyperlink" Target="https://www.aeaweb.org/about-aea/honors-awards/bates-clark/amy-finkelstein" TargetMode="External"/><Relationship Id="rId20" Type="http://schemas.openxmlformats.org/officeDocument/2006/relationships/hyperlink" Target="https://www.aeaweb.org/about-aea/honors-awards/bates-clark/susan-athey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aeaweb.org/about-aea/honors-awards/bates-clark/oleg-itskhoki" TargetMode="External"/><Relationship Id="rId11" Type="http://schemas.openxmlformats.org/officeDocument/2006/relationships/hyperlink" Target="https://www.aeaweb.org/about-aea/honors-awards/bates-clark/david-donaldson" TargetMode="External"/><Relationship Id="rId5" Type="http://schemas.openxmlformats.org/officeDocument/2006/relationships/hyperlink" Target="https://www.aeaweb.org/about-aea/honors-awards/bates-clark/gabriel-zucman" TargetMode="External"/><Relationship Id="rId15" Type="http://schemas.openxmlformats.org/officeDocument/2006/relationships/hyperlink" Target="https://www.aeaweb.org/about-aea/honors-awards/bates-clark/raj-chetty" TargetMode="External"/><Relationship Id="rId10" Type="http://schemas.openxmlformats.org/officeDocument/2006/relationships/hyperlink" Target="https://www.aeaweb.org/about-aea/honors-awards/bates-clark/parag-pathak" TargetMode="External"/><Relationship Id="rId19" Type="http://schemas.openxmlformats.org/officeDocument/2006/relationships/hyperlink" Target="https://www.aeaweb.org/about-aea/honors-awards/bates-clark/emmanuel-saez" TargetMode="External"/><Relationship Id="rId4" Type="http://schemas.openxmlformats.org/officeDocument/2006/relationships/hyperlink" Target="https://www.aeaweb.org/about-aea/honors-awards/bates-clark/philipp-strack" TargetMode="External"/><Relationship Id="rId9" Type="http://schemas.openxmlformats.org/officeDocument/2006/relationships/hyperlink" Target="https://www.aeaweb.org/about-aea/honors-awards/bates-clark/emi-nakamura" TargetMode="External"/><Relationship Id="rId14" Type="http://schemas.openxmlformats.org/officeDocument/2006/relationships/hyperlink" Target="https://www.aeaweb.org/about-aea/honors-awards/bates-clark/matthew-gentzkow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jpeg"/><Relationship Id="rId4" Type="http://schemas.openxmlformats.org/officeDocument/2006/relationships/hyperlink" Target="https://jasper-year-9a0.notion.site/Syllabus-1f1910d3ca70807083ade181ac7d7ddc?pvs=4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asper-year-9a0.notion.site/92911ed8e80342c89970f54f126e839c?pvs=4" TargetMode="External"/><Relationship Id="rId2" Type="http://schemas.openxmlformats.org/officeDocument/2006/relationships/hyperlink" Target="https://jasper-year-9a0.notion.site/Syllabus-1f1910d3ca70807083ade181ac7d7ddc?pvs=4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hyperlink" Target="https://jaesungc.github.io/Quarto-Slide-Presentation/Quarto_Slide.html#/title-slide" TargetMode="Externa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home.ebs.co.kr/greatminds/index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youtube.com/watch?v=kA9643rtgow&amp;t=6693s" TargetMode="External"/><Relationship Id="rId5" Type="http://schemas.openxmlformats.org/officeDocument/2006/relationships/hyperlink" Target="https://www.youtube.com/watch?v=kA9643rtgow&amp;t=105s" TargetMode="Externa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home.ebs.co.kr/greatminds/replay/6/list?vodSort=NEW&amp;clsfnId=60007452&amp;catgryCd1=60007452&amp;catgryCd2=60007452&amp;catgryCd3=60007452&amp;courseId=40023168&amp;stepId=60023845&amp;listType=%EB%8D%94%EC%88%98&amp;searchCondition=shwLectNmSrch&amp;searchKeyword=&amp;searchStartDt=&amp;searchEndDt=" TargetMode="External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8.jpeg"/><Relationship Id="rId4" Type="http://schemas.openxmlformats.org/officeDocument/2006/relationships/image" Target="../media/image57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micromasters.mit.edu/dedp/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0.png"/><Relationship Id="rId4" Type="http://schemas.openxmlformats.org/officeDocument/2006/relationships/hyperlink" Target="https://opportunityinsights.org/course/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andfonline.com/doi/full/10.1080/14754835.2019.1629888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://www.policyuncertainty.com/index.html" TargetMode="Externa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://www.policyuncertainty.com/korea_monthly.html" TargetMode="Externa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iec.kdi.re.kr/issue/epuView.do?idx=1395&amp;pp=20&amp;pg=" TargetMode="External"/><Relationship Id="rId2" Type="http://schemas.openxmlformats.org/officeDocument/2006/relationships/hyperlink" Target="https://eiec.kdi.re.kr/bigdata/index.do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://ecos.bok.or.kr/#/Short/c1cf18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oongang.co.kr/article/25195516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www.hani.co.kr/arti/society/schooling/649356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hoolinfo.go.kr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schoolinfo.go.k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kiss.kstudy.com/thesis/thesis-view.asp?key=3465136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83804" y="692696"/>
            <a:ext cx="96243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GE Freshmen Seminar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90753" y="3356992"/>
            <a:ext cx="7810495" cy="292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25000"/>
              </a:lnSpc>
            </a:pPr>
            <a:r>
              <a:rPr lang="ko-KR" altLang="en-US" sz="4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itchFamily="34" charset="0"/>
              </a:rPr>
              <a:t>최재성</a:t>
            </a:r>
            <a:endParaRPr lang="en-US" altLang="ko-KR" sz="4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ahoma" pitchFamily="34" charset="0"/>
            </a:endParaRPr>
          </a:p>
          <a:p>
            <a:pPr algn="ctr" fontAlgn="base">
              <a:lnSpc>
                <a:spcPct val="125000"/>
              </a:lnSpc>
            </a:pP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ahoma" pitchFamily="34" charset="0"/>
            </a:endParaRPr>
          </a:p>
          <a:p>
            <a:pPr algn="ctr" fontAlgn="base">
              <a:lnSpc>
                <a:spcPct val="125000"/>
              </a:lnSpc>
            </a:pP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itchFamily="34" charset="0"/>
              </a:rPr>
              <a:t>성균관대학교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ahoma" pitchFamily="34" charset="0"/>
            </a:endParaRPr>
          </a:p>
          <a:p>
            <a:pPr algn="ctr" fontAlgn="base">
              <a:lnSpc>
                <a:spcPct val="125000"/>
              </a:lnSpc>
            </a:pP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itchFamily="34" charset="0"/>
              </a:rPr>
              <a:t>글로벌경제학과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itchFamily="34" charset="0"/>
              </a:rPr>
              <a:t>&amp; </a:t>
            </a:r>
            <a:r>
              <a:rPr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itchFamily="34" charset="0"/>
              </a:rPr>
              <a:t>퀀트응용경제학과</a:t>
            </a:r>
            <a:endParaRPr lang="ko-KR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ahoma" pitchFamily="34" charset="0"/>
            </a:endParaRPr>
          </a:p>
          <a:p>
            <a:pPr algn="ctr" fontAlgn="base">
              <a:lnSpc>
                <a:spcPct val="125000"/>
              </a:lnSpc>
            </a:pPr>
            <a:endParaRPr lang="en-US" altLang="ko-KR" sz="1000" u="sng" dirty="0">
              <a:latin typeface="나눔스퀘어 Bold" panose="020B0600000101010101" pitchFamily="50" charset="-127"/>
              <a:ea typeface="나눔스퀘어 Bold" panose="020B0600000101010101" pitchFamily="50" charset="-127"/>
              <a:cs typeface="Tahoma" pitchFamily="34" charset="0"/>
            </a:endParaRPr>
          </a:p>
          <a:p>
            <a:pPr algn="ctr" fontAlgn="base">
              <a:lnSpc>
                <a:spcPct val="125000"/>
              </a:lnSpc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itchFamily="34" charset="0"/>
              </a:rPr>
              <a:t>2025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itchFamily="34" charset="0"/>
              </a:rPr>
              <a:t>년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itchFamily="34" charset="0"/>
              </a:rPr>
              <a:t>5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ahoma" pitchFamily="34" charset="0"/>
              </a:rPr>
              <a:t>월</a:t>
            </a:r>
            <a:endParaRPr lang="ko-KR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410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4526460-0411-4714-9555-A7BE86CEA3B4}"/>
              </a:ext>
            </a:extLst>
          </p:cNvPr>
          <p:cNvSpPr txBox="1">
            <a:spLocks/>
          </p:cNvSpPr>
          <p:nvPr/>
        </p:nvSpPr>
        <p:spPr>
          <a:xfrm>
            <a:off x="1107582" y="2163649"/>
            <a:ext cx="3551504" cy="1754326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>
              <a:buClr>
                <a:srgbClr val="001132"/>
              </a:buClr>
            </a:pP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995277-647E-48D8-B526-692AD44D92D1}"/>
              </a:ext>
            </a:extLst>
          </p:cNvPr>
          <p:cNvSpPr txBox="1"/>
          <p:nvPr/>
        </p:nvSpPr>
        <p:spPr>
          <a:xfrm>
            <a:off x="854395" y="1342339"/>
            <a:ext cx="10547030" cy="467885"/>
          </a:xfrm>
          <a:prstGeom prst="rect">
            <a:avLst/>
          </a:prstGeom>
          <a:noFill/>
          <a:ln>
            <a:solidFill>
              <a:schemeClr val="bg1"/>
            </a:solidFill>
            <a:prstDash val="solid"/>
          </a:ln>
        </p:spPr>
        <p:txBody>
          <a:bodyPr wrap="square" rtlCol="0" anchor="ctr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rgbClr val="001132"/>
              </a:buClr>
              <a:buFont typeface="Wingdings" panose="05000000000000000000" pitchFamily="2" charset="2"/>
              <a:buChar char="§"/>
            </a:pP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9" name="표 18">
            <a:extLst>
              <a:ext uri="{FF2B5EF4-FFF2-40B4-BE49-F238E27FC236}">
                <a16:creationId xmlns:a16="http://schemas.microsoft.com/office/drawing/2014/main" id="{C8EEB9DE-EE11-450F-9848-F3D7AE409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545598"/>
              </p:ext>
            </p:extLst>
          </p:nvPr>
        </p:nvGraphicFramePr>
        <p:xfrm>
          <a:off x="1478910" y="1193041"/>
          <a:ext cx="9313584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13584">
                  <a:extLst>
                    <a:ext uri="{9D8B030D-6E8A-4147-A177-3AD203B41FA5}">
                      <a16:colId xmlns:a16="http://schemas.microsoft.com/office/drawing/2014/main" val="227125683"/>
                    </a:ext>
                  </a:extLst>
                </a:gridCol>
              </a:tblGrid>
              <a:tr h="5327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600" dirty="0">
                          <a:solidFill>
                            <a:srgbClr val="C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3600" b="1" dirty="0">
                          <a:solidFill>
                            <a:srgbClr val="C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로스쿨은 법조인력 다양화에 기여하고 있는가</a:t>
                      </a:r>
                      <a:r>
                        <a:rPr lang="en-US" altLang="ko-KR" sz="3600" b="1" dirty="0">
                          <a:solidFill>
                            <a:srgbClr val="C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?</a:t>
                      </a:r>
                      <a:br>
                        <a:rPr lang="en-US" altLang="ko-KR" sz="3600" b="1" dirty="0">
                          <a:solidFill>
                            <a:srgbClr val="C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en-US" altLang="ko-KR" sz="2400" b="0" spc="-1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(</a:t>
                      </a:r>
                      <a:r>
                        <a:rPr lang="ko-KR" altLang="en-US" sz="2400" b="0" spc="-1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최재성 </a:t>
                      </a:r>
                      <a:r>
                        <a:rPr lang="en-US" altLang="ko-KR" sz="2400" b="0" spc="-1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&amp; </a:t>
                      </a:r>
                      <a:r>
                        <a:rPr lang="ko-KR" altLang="en-US" sz="2400" b="0" spc="-100" dirty="0" err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강나영</a:t>
                      </a:r>
                      <a:r>
                        <a:rPr lang="en-US" altLang="ko-KR" sz="2400" b="0" spc="-1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, 2023; </a:t>
                      </a:r>
                      <a:r>
                        <a:rPr lang="ko-KR" altLang="en-US" sz="2400" b="0" spc="-1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최재성</a:t>
                      </a:r>
                      <a:r>
                        <a:rPr lang="en-US" altLang="ko-KR" sz="2400" b="0" spc="-1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, 2025)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</a:t>
                      </a:r>
                      <a:endParaRPr lang="ko-KR" altLang="en-US" sz="3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72717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954B12D-C07C-4D93-A734-9139E6309006}"/>
              </a:ext>
            </a:extLst>
          </p:cNvPr>
          <p:cNvSpPr txBox="1"/>
          <p:nvPr/>
        </p:nvSpPr>
        <p:spPr>
          <a:xfrm>
            <a:off x="990600" y="2467957"/>
            <a:ext cx="10287000" cy="324704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001132"/>
              </a:buClr>
              <a:buAutoNum type="circleNumDbPlain"/>
            </a:pPr>
            <a:r>
              <a:rPr lang="ko-KR" altLang="en-US" sz="2800" b="1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로스쿨 제도 도입 이후 누가 법조인이 되는가</a:t>
            </a:r>
            <a:r>
              <a:rPr lang="en-US" altLang="ko-KR" sz="2800" b="1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 </a:t>
            </a:r>
          </a:p>
          <a:p>
            <a:pPr marL="457200" indent="-457200">
              <a:lnSpc>
                <a:spcPct val="150000"/>
              </a:lnSpc>
              <a:buClr>
                <a:srgbClr val="001132"/>
              </a:buClr>
              <a:buAutoNum type="circleNumDbPlain"/>
            </a:pPr>
            <a:endParaRPr lang="en-US" altLang="ko-KR" sz="2800" b="1" spc="-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Clr>
                <a:srgbClr val="001132"/>
              </a:buClr>
              <a:buAutoNum type="circleNumDbPlain" startAt="2"/>
            </a:pPr>
            <a:r>
              <a:rPr lang="ko-KR" altLang="en-US" sz="2800" b="1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시간에 따라 인적</a:t>
            </a:r>
            <a:r>
              <a:rPr lang="en-US" altLang="ko-KR" sz="2800" b="1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· </a:t>
            </a:r>
            <a:r>
              <a:rPr lang="ko-KR" altLang="en-US" sz="2800" b="1" spc="-100" dirty="0">
                <a:latin typeface="Tahoma" panose="020B0604030504040204" pitchFamily="34" charset="0"/>
                <a:ea typeface="나눔스퀘어" panose="020B0600000101010101" pitchFamily="50" charset="-127"/>
                <a:cs typeface="Tahoma" panose="020B0604030504040204" pitchFamily="34" charset="0"/>
              </a:rPr>
              <a:t>사회경제적 특성에 어떠한 변화가 있는가</a:t>
            </a:r>
            <a:r>
              <a:rPr lang="en-US" altLang="ko-KR" sz="2800" b="1" spc="-100" dirty="0">
                <a:latin typeface="Tahoma" panose="020B0604030504040204" pitchFamily="34" charset="0"/>
                <a:ea typeface="나눔스퀘어" panose="020B0600000101010101" pitchFamily="50" charset="-127"/>
                <a:cs typeface="Tahoma" panose="020B0604030504040204" pitchFamily="34" charset="0"/>
              </a:rPr>
              <a:t>?</a:t>
            </a:r>
          </a:p>
          <a:p>
            <a:pPr marL="342900" indent="-342900">
              <a:lnSpc>
                <a:spcPct val="150000"/>
              </a:lnSpc>
              <a:buClr>
                <a:srgbClr val="001132"/>
              </a:buClr>
              <a:buAutoNum type="circleNumDbPlain" startAt="2"/>
            </a:pPr>
            <a:endParaRPr lang="en-US" altLang="ko-KR" sz="2800" b="1" spc="-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  <a:buClr>
                <a:srgbClr val="001132"/>
              </a:buClr>
            </a:pPr>
            <a:r>
              <a:rPr lang="en-US" altLang="ko-KR" sz="2800" b="1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③ </a:t>
            </a:r>
            <a:r>
              <a:rPr lang="ko-KR" altLang="en-US" sz="2800" b="1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사법시험 출신 법조</a:t>
            </a:r>
            <a:r>
              <a:rPr lang="en-US" altLang="ko-KR" sz="2800" b="1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800" b="1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예비</a:t>
            </a:r>
            <a:r>
              <a:rPr lang="en-US" altLang="ko-KR" sz="2800" b="1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2800" b="1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인력과 차이를 보이는가</a:t>
            </a:r>
            <a:r>
              <a:rPr lang="en-US" altLang="ko-KR" sz="2800" b="1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177BE1C-448F-48C3-A94C-7A6D9469B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260648"/>
            <a:ext cx="11305256" cy="609600"/>
          </a:xfrm>
        </p:spPr>
        <p:txBody>
          <a:bodyPr>
            <a:normAutofit/>
          </a:bodyPr>
          <a:lstStyle/>
          <a:p>
            <a:pPr latinLnBrk="0"/>
            <a:r>
              <a:rPr lang="en-US" altLang="ko-KR" sz="3600" b="1" spc="-100" dirty="0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Study of the Labor Market for Legal Professionals</a:t>
            </a:r>
            <a:r>
              <a:rPr lang="ko-KR" altLang="en-US" sz="3600" b="1" spc="-100" dirty="0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ko-KR" altLang="ko-KR" sz="3600" b="1" spc="-100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50977DAB-B1F7-9A25-782A-BF4F8CCAFA04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10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5370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36C16-9BE8-ED93-AAE3-C019B571E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4715CC08-C5A2-40A2-C2CC-3358D708B720}"/>
              </a:ext>
            </a:extLst>
          </p:cNvPr>
          <p:cNvSpPr txBox="1"/>
          <p:nvPr/>
        </p:nvSpPr>
        <p:spPr>
          <a:xfrm>
            <a:off x="854395" y="1342339"/>
            <a:ext cx="10547030" cy="467885"/>
          </a:xfrm>
          <a:prstGeom prst="rect">
            <a:avLst/>
          </a:prstGeom>
          <a:noFill/>
          <a:ln>
            <a:solidFill>
              <a:schemeClr val="bg1"/>
            </a:solidFill>
            <a:prstDash val="solid"/>
          </a:ln>
        </p:spPr>
        <p:txBody>
          <a:bodyPr wrap="square" rtlCol="0" anchor="ctr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rgbClr val="001132"/>
              </a:buClr>
              <a:buFont typeface="Wingdings" panose="05000000000000000000" pitchFamily="2" charset="2"/>
              <a:buChar char="§"/>
            </a:pP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65A1640-A61F-E878-9162-E7360F555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63370"/>
            <a:ext cx="10009112" cy="609600"/>
          </a:xfrm>
        </p:spPr>
        <p:txBody>
          <a:bodyPr>
            <a:normAutofit fontScale="90000"/>
          </a:bodyPr>
          <a:lstStyle/>
          <a:p>
            <a:pPr latinLnBrk="0"/>
            <a:r>
              <a:rPr lang="en-US" altLang="ko-KR" sz="3600" b="1" spc="-100" dirty="0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Study of the Labor Market for Legal Professionals</a:t>
            </a:r>
            <a:r>
              <a:rPr lang="ko-KR" altLang="en-US" sz="3600" b="1" spc="-100" dirty="0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ko-KR" altLang="ko-KR" sz="3600" b="1" spc="-100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01A16CFB-1A60-DB90-89E8-258BE552D21C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11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343475-DE6E-4C76-0B6E-0D4CDECBD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626" y="908720"/>
            <a:ext cx="7868748" cy="549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68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35615-2540-FF0C-D3B2-2C021BF44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379256FB-6E25-7071-8AB5-D0D76033D808}"/>
              </a:ext>
            </a:extLst>
          </p:cNvPr>
          <p:cNvSpPr txBox="1"/>
          <p:nvPr/>
        </p:nvSpPr>
        <p:spPr>
          <a:xfrm>
            <a:off x="822485" y="1342339"/>
            <a:ext cx="10547030" cy="467885"/>
          </a:xfrm>
          <a:prstGeom prst="rect">
            <a:avLst/>
          </a:prstGeom>
          <a:noFill/>
          <a:ln>
            <a:solidFill>
              <a:schemeClr val="bg1"/>
            </a:solidFill>
            <a:prstDash val="solid"/>
          </a:ln>
        </p:spPr>
        <p:txBody>
          <a:bodyPr wrap="square" rtlCol="0" anchor="ctr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rgbClr val="001132"/>
              </a:buClr>
              <a:buFont typeface="Wingdings" panose="05000000000000000000" pitchFamily="2" charset="2"/>
              <a:buChar char="§"/>
            </a:pP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3A9CE2F-5AD0-049D-368C-5E75D7958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63370"/>
            <a:ext cx="10009112" cy="609600"/>
          </a:xfrm>
        </p:spPr>
        <p:txBody>
          <a:bodyPr>
            <a:normAutofit fontScale="90000"/>
          </a:bodyPr>
          <a:lstStyle/>
          <a:p>
            <a:pPr latinLnBrk="0"/>
            <a:r>
              <a:rPr lang="en-US" altLang="ko-KR" sz="3600" b="1" spc="-100" dirty="0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Study of the Labor Market for Legal Professionals</a:t>
            </a:r>
            <a:r>
              <a:rPr lang="ko-KR" altLang="en-US" sz="3600" b="1" spc="-100" dirty="0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ko-KR" altLang="ko-KR" sz="3600" b="1" spc="-100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3F3BAC07-6A06-E904-D881-79BCDA7C8C68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12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F293C3D0-A920-5124-2F9D-870EADFE27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9550132"/>
              </p:ext>
            </p:extLst>
          </p:nvPr>
        </p:nvGraphicFramePr>
        <p:xfrm>
          <a:off x="2402421" y="692696"/>
          <a:ext cx="7387158" cy="34563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76AB1F3-6419-7907-1DFF-CD7507DBEB99}"/>
              </a:ext>
            </a:extLst>
          </p:cNvPr>
          <p:cNvSpPr txBox="1"/>
          <p:nvPr/>
        </p:nvSpPr>
        <p:spPr>
          <a:xfrm>
            <a:off x="1055440" y="4258831"/>
            <a:ext cx="82296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2024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13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 변호사 시험</a:t>
            </a:r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3,290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 응시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&amp; 1,745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 합격</a:t>
            </a:r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합격률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53.04% </a:t>
            </a:r>
            <a:b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(2024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졸업 응시자 초시 합격률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75.7%)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~13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 누적 합격 인원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21,231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altLang="ko-KR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en-US" altLang="ko-KR" sz="16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22</a:t>
            </a:r>
            <a:r>
              <a:rPr lang="ko-KR" altLang="en-US" sz="16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국내 법조인 수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en-US" altLang="ko-KR" sz="16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39,315</a:t>
            </a:r>
            <a:r>
              <a:rPr lang="ko-KR" altLang="en-US" sz="16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b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(’03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 명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`12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 명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`17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 명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수준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“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변호사 수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‘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여전히 부족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’ vs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‘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이미 포화상태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’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법률저널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2020.04.17)</a:t>
            </a:r>
            <a:endParaRPr lang="en-US" altLang="ko-KR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588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C193C-C7BA-36F6-8AA0-C8DA4001F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A31D5C8D-E75F-34FE-5F37-FFC9514D96B9}"/>
              </a:ext>
            </a:extLst>
          </p:cNvPr>
          <p:cNvSpPr txBox="1"/>
          <p:nvPr/>
        </p:nvSpPr>
        <p:spPr>
          <a:xfrm>
            <a:off x="854395" y="1342339"/>
            <a:ext cx="10547030" cy="467885"/>
          </a:xfrm>
          <a:prstGeom prst="rect">
            <a:avLst/>
          </a:prstGeom>
          <a:noFill/>
          <a:ln>
            <a:solidFill>
              <a:schemeClr val="bg1"/>
            </a:solidFill>
            <a:prstDash val="solid"/>
          </a:ln>
        </p:spPr>
        <p:txBody>
          <a:bodyPr wrap="square" rtlCol="0" anchor="ctr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rgbClr val="001132"/>
              </a:buClr>
              <a:buFont typeface="Wingdings" panose="05000000000000000000" pitchFamily="2" charset="2"/>
              <a:buChar char="§"/>
            </a:pP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8FA9DD0-B23D-5802-02B5-BE62F388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63370"/>
            <a:ext cx="10009112" cy="609600"/>
          </a:xfrm>
        </p:spPr>
        <p:txBody>
          <a:bodyPr>
            <a:normAutofit fontScale="90000"/>
          </a:bodyPr>
          <a:lstStyle/>
          <a:p>
            <a:pPr latinLnBrk="0"/>
            <a:r>
              <a:rPr lang="en-US" altLang="ko-KR" sz="3600" b="1" spc="-100" dirty="0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Study of the Labor Market for Legal Professionals</a:t>
            </a:r>
            <a:r>
              <a:rPr lang="ko-KR" altLang="en-US" sz="3600" b="1" spc="-100" dirty="0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ko-KR" altLang="ko-KR" sz="3600" b="1" spc="-100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EC7AA116-E9E0-C576-D05B-489763E31BE9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13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C37857-F99A-CCD3-358F-A6F63B9FF0C5}"/>
              </a:ext>
            </a:extLst>
          </p:cNvPr>
          <p:cNvSpPr txBox="1"/>
          <p:nvPr/>
        </p:nvSpPr>
        <p:spPr>
          <a:xfrm>
            <a:off x="450015" y="858868"/>
            <a:ext cx="7910273" cy="467885"/>
          </a:xfrm>
          <a:prstGeom prst="rect">
            <a:avLst/>
          </a:prstGeom>
          <a:noFill/>
          <a:ln>
            <a:solidFill>
              <a:schemeClr val="bg1"/>
            </a:solidFill>
            <a:prstDash val="solid"/>
          </a:ln>
        </p:spPr>
        <p:txBody>
          <a:bodyPr wrap="square" rtlCol="0" anchor="ctr">
            <a:spAutoFit/>
          </a:bodyPr>
          <a:lstStyle/>
          <a:p>
            <a:pPr marL="214313" indent="-214313" algn="just">
              <a:lnSpc>
                <a:spcPct val="150000"/>
              </a:lnSpc>
              <a:buClr>
                <a:srgbClr val="00113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로스쿨 진학자 중 </a:t>
            </a:r>
            <a:r>
              <a:rPr lang="en-US" altLang="ko-KR" b="1" u="sng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25</a:t>
            </a:r>
            <a:r>
              <a:rPr lang="ko-KR" altLang="en-US" b="1" u="sng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 이하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b="1" u="sng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28</a:t>
            </a:r>
            <a:r>
              <a:rPr lang="ko-KR" altLang="en-US" b="1" u="sng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 이하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비율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공시 자료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 단위 제공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5B2791-7123-B5D5-02FB-6D36A7010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000" y="1412776"/>
            <a:ext cx="6840000" cy="38435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B84AFD-DCD8-90F8-AE7E-023F3857FE17}"/>
              </a:ext>
            </a:extLst>
          </p:cNvPr>
          <p:cNvSpPr txBox="1"/>
          <p:nvPr/>
        </p:nvSpPr>
        <p:spPr>
          <a:xfrm>
            <a:off x="457200" y="5329570"/>
            <a:ext cx="10679360" cy="133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ea typeface="나눔스퀘어" panose="020B0600000101010101" pitchFamily="50" charset="-127"/>
              </a:rPr>
              <a:t>김순석</a:t>
            </a:r>
            <a:r>
              <a:rPr lang="ko-KR" altLang="en-US" dirty="0">
                <a:ea typeface="나눔스퀘어" panose="020B0600000101010101" pitchFamily="50" charset="-127"/>
              </a:rPr>
              <a:t> 교수의 의견</a:t>
            </a:r>
            <a:r>
              <a:rPr lang="en-US" altLang="ko-KR" dirty="0"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ea typeface="나눔스퀘어" panose="020B0600000101010101" pitchFamily="50" charset="-127"/>
              </a:rPr>
              <a:t>전남대 로스쿨</a:t>
            </a:r>
            <a:r>
              <a:rPr lang="en-US" altLang="ko-KR" dirty="0">
                <a:ea typeface="나눔스퀘어" panose="020B0600000101010101" pitchFamily="50" charset="-127"/>
              </a:rPr>
              <a:t>)</a:t>
            </a:r>
          </a:p>
          <a:p>
            <a:pPr marL="557213" lvl="1" indent="-214313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ea typeface="나눔스퀘어" panose="020B0600000101010101" pitchFamily="50" charset="-127"/>
              </a:rPr>
              <a:t>로스쿨 제도가 안착하면서 대학 진학 전후로 로스쿨을 준비하는 경쟁력 있는 학생 증가</a:t>
            </a:r>
            <a:endParaRPr lang="en-US" altLang="ko-KR" dirty="0">
              <a:ea typeface="나눔스퀘어" panose="020B0600000101010101" pitchFamily="50" charset="-127"/>
            </a:endParaRPr>
          </a:p>
          <a:p>
            <a:pPr marL="557213" lvl="1" indent="-214313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ea typeface="나눔스퀘어" panose="020B0600000101010101" pitchFamily="50" charset="-127"/>
              </a:rPr>
              <a:t>변호사 숫자가 많아지고 법조인 대우가 예전 같지 않아</a:t>
            </a:r>
            <a:r>
              <a:rPr lang="en-US" altLang="ko-KR" dirty="0">
                <a:ea typeface="나눔스퀘어" panose="020B0600000101010101" pitchFamily="50" charset="-127"/>
              </a:rPr>
              <a:t>, </a:t>
            </a:r>
            <a:br>
              <a:rPr lang="en-US" altLang="ko-KR" dirty="0">
                <a:ea typeface="나눔스퀘어" panose="020B0600000101010101" pitchFamily="50" charset="-127"/>
              </a:rPr>
            </a:br>
            <a:r>
              <a:rPr lang="ko-KR" altLang="en-US" dirty="0">
                <a:ea typeface="나눔스퀘어" panose="020B0600000101010101" pitchFamily="50" charset="-127"/>
              </a:rPr>
              <a:t>직장을 포기하고 로스쿨에 진학하는 경우 감소</a:t>
            </a:r>
            <a:endParaRPr lang="en-US" altLang="ko-KR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04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248F3B0-9DA9-49CE-AF8A-C4C6F7EB4E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032"/>
          <a:stretch/>
        </p:blipFill>
        <p:spPr>
          <a:xfrm>
            <a:off x="5951984" y="1268760"/>
            <a:ext cx="5904656" cy="461636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B995277-647E-48D8-B526-692AD44D92D1}"/>
              </a:ext>
            </a:extLst>
          </p:cNvPr>
          <p:cNvSpPr txBox="1"/>
          <p:nvPr/>
        </p:nvSpPr>
        <p:spPr>
          <a:xfrm>
            <a:off x="479376" y="1094637"/>
            <a:ext cx="10915490" cy="5266698"/>
          </a:xfrm>
          <a:prstGeom prst="rect">
            <a:avLst/>
          </a:prstGeom>
          <a:noFill/>
          <a:ln>
            <a:solidFill>
              <a:schemeClr val="bg1"/>
            </a:solidFill>
            <a:prstDash val="solid"/>
          </a:ln>
        </p:spPr>
        <p:txBody>
          <a:bodyPr wrap="square" rtlCol="0" anchor="ctr">
            <a:spAutoFit/>
          </a:bodyPr>
          <a:lstStyle/>
          <a:p>
            <a:pPr marL="342900" indent="-342900" algn="just">
              <a:lnSpc>
                <a:spcPct val="114000"/>
              </a:lnSpc>
              <a:buClr>
                <a:srgbClr val="001132"/>
              </a:buClr>
              <a:buFont typeface="Arial" panose="020B0604020202020204" pitchFamily="34" charset="0"/>
              <a:buChar char="•"/>
            </a:pPr>
            <a:r>
              <a:rPr lang="ko-KR" altLang="en-US" sz="2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법조인 관련 </a:t>
            </a:r>
            <a:r>
              <a:rPr lang="en-US" altLang="ko-KR" sz="2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DB </a:t>
            </a:r>
          </a:p>
          <a:p>
            <a:pPr marL="800100" lvl="1" indent="-342900" algn="just">
              <a:lnSpc>
                <a:spcPct val="114000"/>
              </a:lnSpc>
              <a:buClr>
                <a:srgbClr val="001132"/>
              </a:buClr>
              <a:buFont typeface="Arial" panose="020B0604020202020204" pitchFamily="34" charset="0"/>
              <a:buChar char="•"/>
            </a:pPr>
            <a:r>
              <a:rPr lang="ko-KR" altLang="en-US" sz="2200" b="1" u="sng" dirty="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로앤비</a:t>
            </a:r>
            <a:r>
              <a:rPr lang="en-US" altLang="ko-KR" sz="2200" b="1" u="sng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200" b="1" u="sng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한국법조인대관</a:t>
            </a:r>
            <a:endParaRPr lang="en-US" altLang="ko-KR" sz="2200" b="1" u="sng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algn="just">
              <a:lnSpc>
                <a:spcPct val="114000"/>
              </a:lnSpc>
              <a:buClr>
                <a:srgbClr val="001132"/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대한변호사협회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각 지방변호사협회 </a:t>
            </a:r>
            <a:r>
              <a:rPr lang="ko-KR" altLang="en-US" sz="2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누리집</a:t>
            </a: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algn="just">
              <a:lnSpc>
                <a:spcPct val="114000"/>
              </a:lnSpc>
              <a:buClr>
                <a:srgbClr val="001132"/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포털 인물 검색</a:t>
            </a: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lnSpc>
                <a:spcPct val="114000"/>
              </a:lnSpc>
              <a:buClr>
                <a:srgbClr val="001132"/>
              </a:buClr>
              <a:buFont typeface="Arial" panose="020B0604020202020204" pitchFamily="34" charset="0"/>
              <a:buChar char="•"/>
            </a:pPr>
            <a:endParaRPr lang="en-US" altLang="ko-KR" sz="2200" b="1" dirty="0">
              <a:latin typeface="나눔스퀘어" panose="020B0600000101010101" pitchFamily="50" charset="-127"/>
              <a:ea typeface="나눔스퀘어" panose="020B0600000101010101" pitchFamily="50" charset="-127"/>
              <a:hlinkClick r:id="rId4"/>
            </a:endParaRPr>
          </a:p>
          <a:p>
            <a:pPr marL="342900" indent="-342900" algn="just">
              <a:lnSpc>
                <a:spcPct val="114000"/>
              </a:lnSpc>
              <a:buClr>
                <a:srgbClr val="001132"/>
              </a:buClr>
              <a:buFont typeface="Arial" panose="020B0604020202020204" pitchFamily="34" charset="0"/>
              <a:buChar char="•"/>
            </a:pPr>
            <a:r>
              <a:rPr lang="ko-KR" altLang="en-US" sz="2200" b="1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법학전문대학원협의회</a:t>
            </a:r>
            <a:r>
              <a:rPr lang="ko-KR" altLang="en-US" sz="2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(’08~’24</a:t>
            </a:r>
            <a:r>
              <a:rPr lang="ko-KR" altLang="en-US" sz="2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ko-KR" sz="2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800100" lvl="1" indent="-342900" algn="just">
              <a:lnSpc>
                <a:spcPct val="114000"/>
              </a:lnSpc>
              <a:buClr>
                <a:srgbClr val="001132"/>
              </a:buClr>
              <a:buFont typeface="Arial" panose="020B0604020202020204" pitchFamily="34" charset="0"/>
              <a:buChar char="•"/>
            </a:pPr>
            <a:r>
              <a:rPr lang="en-US" altLang="ko-KR" sz="2000" b="1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LEET </a:t>
            </a:r>
            <a:r>
              <a:rPr lang="ko-KR" altLang="en-US" sz="2000" b="1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접수 및 응시 통계</a:t>
            </a:r>
            <a:endParaRPr lang="en-US" altLang="ko-KR" sz="2000" b="1" spc="-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algn="just">
              <a:lnSpc>
                <a:spcPct val="114000"/>
              </a:lnSpc>
              <a:buClr>
                <a:srgbClr val="001132"/>
              </a:buClr>
              <a:buFont typeface="Arial" panose="020B0604020202020204" pitchFamily="34" charset="0"/>
              <a:buChar char="•"/>
            </a:pPr>
            <a:r>
              <a:rPr lang="ko-KR" altLang="en-US" sz="2000" b="1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로스쿨 합격자 통계자료</a:t>
            </a:r>
            <a:r>
              <a:rPr lang="en-US" altLang="ko-KR" sz="2000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법학 전공 여부</a:t>
            </a:r>
            <a:r>
              <a:rPr lang="en-US" altLang="ko-KR" sz="2000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출신 계열</a:t>
            </a:r>
            <a:r>
              <a:rPr lang="en-US" altLang="ko-KR" sz="2000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연령</a:t>
            </a:r>
            <a:endParaRPr lang="en-US" altLang="ko-KR" sz="2000" spc="-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 algn="just">
              <a:lnSpc>
                <a:spcPct val="114000"/>
              </a:lnSpc>
              <a:buClr>
                <a:srgbClr val="001132"/>
              </a:buClr>
              <a:buFont typeface="Arial" panose="020B0604020202020204" pitchFamily="34" charset="0"/>
              <a:buChar char="•"/>
            </a:pP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lnSpc>
                <a:spcPct val="114000"/>
              </a:lnSpc>
              <a:buClr>
                <a:srgbClr val="001132"/>
              </a:buClr>
              <a:buFont typeface="Arial" panose="020B0604020202020204" pitchFamily="34" charset="0"/>
              <a:buChar char="•"/>
            </a:pPr>
            <a:r>
              <a:rPr lang="ko-KR" altLang="en-US" sz="2200" b="1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5"/>
              </a:rPr>
              <a:t>법률저널</a:t>
            </a:r>
            <a:endParaRPr lang="en-US" altLang="ko-KR" sz="2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algn="just">
              <a:lnSpc>
                <a:spcPct val="114000"/>
              </a:lnSpc>
              <a:buClr>
                <a:srgbClr val="001132"/>
              </a:buClr>
              <a:buFont typeface="Arial" panose="020B0604020202020204" pitchFamily="34" charset="0"/>
              <a:buChar char="•"/>
            </a:pPr>
            <a:r>
              <a:rPr lang="en-US" altLang="ko-KR" sz="2000" b="1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2000" b="1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수치로 보는 로스쿨 </a:t>
            </a:r>
            <a:r>
              <a:rPr lang="en-US" altLang="ko-KR" sz="2000" b="1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2000" b="1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ko-KR" sz="2000" b="1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”(2018)</a:t>
            </a:r>
          </a:p>
          <a:p>
            <a:pPr marL="800100" lvl="1" indent="-342900" algn="just">
              <a:lnSpc>
                <a:spcPct val="114000"/>
              </a:lnSpc>
              <a:buClr>
                <a:srgbClr val="001132"/>
              </a:buClr>
              <a:buFont typeface="Arial" panose="020B0604020202020204" pitchFamily="34" charset="0"/>
              <a:buChar char="•"/>
            </a:pPr>
            <a:r>
              <a:rPr lang="en-US" altLang="ko-KR" sz="2000" b="1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2000" b="1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로스쿨 입시결과 분석</a:t>
            </a:r>
            <a:r>
              <a:rPr lang="en-US" altLang="ko-KR" sz="2000" b="1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</a:p>
          <a:p>
            <a:pPr marL="171450" indent="-171450" algn="just">
              <a:lnSpc>
                <a:spcPct val="114000"/>
              </a:lnSpc>
              <a:buClr>
                <a:srgbClr val="001132"/>
              </a:buClr>
              <a:buFont typeface="Arial" panose="020B0604020202020204" pitchFamily="34" charset="0"/>
              <a:buChar char="•"/>
            </a:pP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  <a:cs typeface="Tahoma" panose="020B0604030504040204" pitchFamily="34" charset="0"/>
            </a:endParaRPr>
          </a:p>
          <a:p>
            <a:pPr marL="342900" indent="-342900" algn="just">
              <a:lnSpc>
                <a:spcPct val="114000"/>
              </a:lnSpc>
              <a:buClr>
                <a:srgbClr val="001132"/>
              </a:buClr>
              <a:buFont typeface="Arial" panose="020B0604020202020204" pitchFamily="34" charset="0"/>
              <a:buChar char="•"/>
            </a:pPr>
            <a:r>
              <a:rPr lang="en-US" altLang="ko-KR" sz="2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25</a:t>
            </a:r>
            <a:r>
              <a:rPr lang="ko-KR" altLang="en-US" sz="2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로스쿨 정보 공시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98BFE0A-A8E7-4372-8266-6157FCDDD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63370"/>
            <a:ext cx="10009112" cy="609600"/>
          </a:xfrm>
        </p:spPr>
        <p:txBody>
          <a:bodyPr>
            <a:normAutofit/>
          </a:bodyPr>
          <a:lstStyle/>
          <a:p>
            <a:pPr latinLnBrk="0"/>
            <a:r>
              <a:rPr lang="en-US" altLang="ko-KR" sz="3600" b="1" spc="-100" dirty="0">
                <a:solidFill>
                  <a:schemeClr val="tx2"/>
                </a:solidFill>
                <a:latin typeface="Tahoma" panose="020B0604030504040204" pitchFamily="34" charset="0"/>
                <a:ea typeface="나눔스퀘어" panose="020B0600000101010101" pitchFamily="50" charset="-127"/>
                <a:cs typeface="Tahoma" panose="020B0604030504040204" pitchFamily="34" charset="0"/>
              </a:rPr>
              <a:t>Data</a:t>
            </a:r>
            <a:r>
              <a:rPr lang="ko-KR" altLang="en-US" sz="3600" b="1" spc="-100" dirty="0">
                <a:solidFill>
                  <a:schemeClr val="tx2"/>
                </a:solidFill>
                <a:latin typeface="Tahoma" panose="020B0604030504040204" pitchFamily="34" charset="0"/>
                <a:ea typeface="나눔스퀘어" panose="020B0600000101010101" pitchFamily="50" charset="-127"/>
                <a:cs typeface="Tahoma" panose="020B0604030504040204" pitchFamily="34" charset="0"/>
              </a:rPr>
              <a:t> </a:t>
            </a:r>
            <a:r>
              <a:rPr lang="en-US" altLang="ko-KR" sz="3600" b="1" spc="-100" dirty="0">
                <a:solidFill>
                  <a:schemeClr val="tx2"/>
                </a:solidFill>
                <a:latin typeface="Tahoma" panose="020B0604030504040204" pitchFamily="34" charset="0"/>
                <a:ea typeface="나눔스퀘어" panose="020B0600000101010101" pitchFamily="50" charset="-127"/>
                <a:cs typeface="Tahoma" panose="020B0604030504040204" pitchFamily="34" charset="0"/>
              </a:rPr>
              <a:t>– Constructing Legal Professional</a:t>
            </a:r>
            <a:r>
              <a:rPr lang="ko-KR" altLang="en-US" sz="3600" b="1" spc="-100" dirty="0">
                <a:solidFill>
                  <a:schemeClr val="tx2"/>
                </a:solidFill>
                <a:latin typeface="Tahoma" panose="020B0604030504040204" pitchFamily="34" charset="0"/>
                <a:ea typeface="나눔스퀘어" panose="020B0600000101010101" pitchFamily="50" charset="-127"/>
                <a:cs typeface="Tahoma" panose="020B0604030504040204" pitchFamily="34" charset="0"/>
              </a:rPr>
              <a:t> </a:t>
            </a:r>
            <a:r>
              <a:rPr lang="en-US" altLang="ko-KR" sz="3600" b="1" spc="-100" dirty="0">
                <a:solidFill>
                  <a:schemeClr val="tx2"/>
                </a:solidFill>
                <a:latin typeface="Tahoma" panose="020B0604030504040204" pitchFamily="34" charset="0"/>
                <a:ea typeface="나눔스퀘어" panose="020B0600000101010101" pitchFamily="50" charset="-127"/>
                <a:cs typeface="Tahoma" panose="020B0604030504040204" pitchFamily="34" charset="0"/>
              </a:rPr>
              <a:t>DB</a:t>
            </a:r>
            <a:endParaRPr lang="ko-KR" altLang="ko-KR" sz="3600" b="1" spc="-100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D0D6FA32-7FE9-09CD-64B8-07006BD9FC62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14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546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330E2-2DEA-C0E6-26FB-2D539313A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EF21FD6-BC4B-F5B5-8B50-DCC3850A9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500" y="981168"/>
            <a:ext cx="5576999" cy="3960000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D8F3C95-820B-3849-735A-B4D7A284A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16" y="2421328"/>
            <a:ext cx="5049744" cy="3960000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9122B90E-017B-D421-056D-F3534C72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63370"/>
            <a:ext cx="10009112" cy="609600"/>
          </a:xfrm>
        </p:spPr>
        <p:txBody>
          <a:bodyPr>
            <a:normAutofit fontScale="90000"/>
          </a:bodyPr>
          <a:lstStyle/>
          <a:p>
            <a:pPr latinLnBrk="0"/>
            <a:r>
              <a:rPr lang="en-US" altLang="ko-KR" sz="3600" b="1" spc="-100" dirty="0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Study of the Labor Market for Legal Professionals</a:t>
            </a:r>
            <a:r>
              <a:rPr lang="ko-KR" altLang="en-US" sz="3600" b="1" spc="-100" dirty="0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ko-KR" altLang="ko-KR" sz="3600" b="1" spc="-100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C9CAE46E-DE68-FB69-3BA6-D8C81E5E5835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15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AE41A24-27F1-D4A1-6238-C2A883E8F3F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1430"/>
          <a:stretch/>
        </p:blipFill>
        <p:spPr>
          <a:xfrm>
            <a:off x="5879976" y="2421328"/>
            <a:ext cx="5691014" cy="3960000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59031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5360" y="260648"/>
            <a:ext cx="11492634" cy="501688"/>
          </a:xfrm>
          <a:prstGeom prst="rect">
            <a:avLst/>
          </a:prstGeom>
        </p:spPr>
        <p:txBody>
          <a:bodyPr vert="horz" wrap="square" lIns="0" tIns="16776" rIns="0" bIns="0" rtlCol="0" anchor="ctr">
            <a:spAutoFit/>
          </a:bodyPr>
          <a:lstStyle/>
          <a:p>
            <a:r>
              <a:rPr lang="en-US" altLang="ko-KR" sz="3200" b="1" spc="-100" dirty="0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Legal Professionals</a:t>
            </a:r>
            <a:r>
              <a:rPr lang="ko-KR" altLang="en-US" sz="3200" b="1" spc="-100" dirty="0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3500" b="1" spc="-100" dirty="0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using</a:t>
            </a:r>
            <a:r>
              <a:rPr lang="ko-KR" altLang="en-US" sz="3500" b="1" spc="-100" dirty="0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3500" b="1" spc="-100" dirty="0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Administrative Data</a:t>
            </a:r>
            <a:endParaRPr lang="ko-KR" altLang="en-US" sz="3500" b="1" spc="-100" dirty="0">
              <a:solidFill>
                <a:schemeClr val="tx2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A757BC06-5AD6-7993-5D47-9B25030A6E8C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16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7C7D3-00DC-F45A-566D-0FA5F9FE1013}"/>
              </a:ext>
            </a:extLst>
          </p:cNvPr>
          <p:cNvSpPr txBox="1"/>
          <p:nvPr/>
        </p:nvSpPr>
        <p:spPr>
          <a:xfrm>
            <a:off x="695400" y="1128604"/>
            <a:ext cx="10873208" cy="5161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400" marR="0" indent="-285750" algn="just" fontAlgn="base" latinLnBrk="1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2400" b="1" kern="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</a:t>
            </a:r>
            <a:r>
              <a:rPr lang="en-US" altLang="ko-KR" sz="2400" b="1" kern="0" spc="0" dirty="0">
                <a:solidFill>
                  <a:srgbClr val="0070C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DB </a:t>
            </a:r>
            <a:r>
              <a:rPr lang="ko-KR" altLang="en-US" sz="2400" b="1" kern="0" spc="0" dirty="0">
                <a:solidFill>
                  <a:srgbClr val="0070C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구축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및 분석 방향</a:t>
            </a:r>
            <a:endParaRPr lang="en-US" altLang="ko-KR" sz="2400" kern="0" spc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1600" lvl="1" indent="-285750" algn="just" fontAlgn="base" latinLnBrk="1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법무부 법조인 명부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로스쿨 도입 전후 사법고시 합격자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변호사시험 응시자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를 국세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DB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와 결합</a:t>
            </a:r>
            <a:endParaRPr lang="en-US" altLang="ko-KR" sz="2000" kern="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1600" lvl="1" indent="-285750" algn="just" fontAlgn="base" latinLnBrk="1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장기간에 걸쳐 이들의 노동시장 참여 여부 및 경력 변화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그리고 소득 등의 정보를 파악</a:t>
            </a:r>
            <a:endParaRPr lang="en-US" altLang="ko-KR" sz="2000" kern="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1600" lvl="1" indent="-285750" fontAlgn="base" latinLnBrk="1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대상을 세분화한 후 하위 집단의 성과를 비</a:t>
            </a:r>
            <a:r>
              <a:rPr lang="ko-KR" altLang="en-US" sz="20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</a:t>
            </a:r>
            <a:r>
              <a:rPr lang="en-US" altLang="ko-KR" sz="20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br>
              <a:rPr lang="en-US" altLang="ko-KR" sz="20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성별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로스쿨 입학 시점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사법고시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변호사시험 합격 시점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변호사시험 성적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활동 지역</a:t>
            </a:r>
            <a:endParaRPr lang="en-US" altLang="ko-KR" sz="2000" kern="0" spc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marR="0" indent="-285750" algn="just" fontAlgn="base" latinLnBrk="1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en-US" altLang="ko-KR" sz="2000" kern="0" spc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marR="0" indent="-285750" algn="just" fontAlgn="base" latinLnBrk="1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2400" b="1" kern="0" spc="0" dirty="0" err="1">
                <a:solidFill>
                  <a:srgbClr val="0070C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오탈자</a:t>
            </a:r>
            <a:r>
              <a:rPr lang="ko-KR" altLang="en-US" sz="2400" kern="0" spc="0" dirty="0" err="1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에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대한 심층 분석</a:t>
            </a:r>
            <a:endParaRPr lang="en-US" altLang="ko-KR" sz="2400" kern="0" spc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 algn="just" fontAlgn="base" latinLnBrk="1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변호사시험법 제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조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로스쿨 학위를 취득한 달의 말일 또는 졸업 예정자 신분으로 시험을 처음 응시한 날로부터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년 이내에 최대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회만 변호사시험에 응시할 수 있음</a:t>
            </a:r>
            <a:endParaRPr lang="en-US" altLang="ko-KR" sz="2000" kern="0" spc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 algn="just" fontAlgn="base" latinLnBrk="1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2016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년 첫 </a:t>
            </a:r>
            <a:r>
              <a:rPr lang="ko-KR" altLang="en-US" sz="2000" kern="0" spc="0" dirty="0" err="1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오탈자가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발생한 이후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2023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년까지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년간 누적된 </a:t>
            </a:r>
            <a:r>
              <a:rPr lang="ko-KR" altLang="en-US" sz="2000" kern="0" spc="0" dirty="0" err="1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오탈자는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총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1,543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명임</a:t>
            </a:r>
          </a:p>
        </p:txBody>
      </p:sp>
    </p:spTree>
    <p:extLst>
      <p:ext uri="{BB962C8B-B14F-4D97-AF65-F5344CB8AC3E}">
        <p14:creationId xmlns:p14="http://schemas.microsoft.com/office/powerpoint/2010/main" val="2408390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500" y="1484784"/>
            <a:ext cx="8763000" cy="4104456"/>
          </a:xfrm>
        </p:spPr>
        <p:txBody>
          <a:bodyPr>
            <a:noAutofit/>
          </a:bodyPr>
          <a:lstStyle/>
          <a:p>
            <a:pPr algn="ctr"/>
            <a:r>
              <a:rPr lang="en-US" altLang="ko-KR" sz="8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Exploring Topics in </a:t>
            </a:r>
            <a:br>
              <a:rPr lang="en-US" altLang="ko-KR" sz="8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</a:br>
            <a:r>
              <a:rPr lang="en-US" altLang="ko-KR" sz="8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Labor Economics</a:t>
            </a:r>
            <a:endParaRPr lang="ko-KR" altLang="en-US" sz="8000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Tahoma" pitchFamily="34" charset="0"/>
            </a:endParaRPr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1C015DA7-AC86-AC93-9046-2B29AA767438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17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4047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273CF-A7C6-1FA2-3912-7683BAC521D0}"/>
              </a:ext>
            </a:extLst>
          </p:cNvPr>
          <p:cNvSpPr txBox="1">
            <a:spLocks/>
          </p:cNvSpPr>
          <p:nvPr/>
        </p:nvSpPr>
        <p:spPr>
          <a:xfrm>
            <a:off x="348496" y="20294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Tahoma" pitchFamily="34" charset="0"/>
                <a:ea typeface="나눔스퀘어" panose="020B0600000101010101" pitchFamily="50" charset="-127"/>
                <a:cs typeface="Tahoma" pitchFamily="34" charset="0"/>
              </a:rPr>
              <a:t>2019 Nobel Prize Winner in Economics</a:t>
            </a:r>
            <a:endParaRPr lang="ko-KR" altLang="en-US" sz="3200" b="1" dirty="0">
              <a:latin typeface="Tahoma" pitchFamily="34" charset="0"/>
              <a:ea typeface="나눔스퀘어" panose="020B0600000101010101" pitchFamily="50" charset="-127"/>
              <a:cs typeface="Tahoma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EABA22-9889-582A-0C9A-47C9318E895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40" y="765304"/>
            <a:ext cx="5400000" cy="54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33194A-4184-516E-47B0-B3FA5C492466}"/>
              </a:ext>
            </a:extLst>
          </p:cNvPr>
          <p:cNvSpPr txBox="1"/>
          <p:nvPr/>
        </p:nvSpPr>
        <p:spPr>
          <a:xfrm>
            <a:off x="1754862" y="6280864"/>
            <a:ext cx="3604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Tahoma" panose="020B0604030504040204" pitchFamily="34" charset="0"/>
                <a:ea typeface="나눔스퀘어" panose="020B0600000101010101" pitchFamily="50" charset="-127"/>
              </a:rPr>
              <a:t>Randomized Experiments</a:t>
            </a:r>
            <a:endParaRPr lang="ko-KR" altLang="en-US" sz="2400" dirty="0">
              <a:latin typeface="Tahoma" panose="020B0604030504040204" pitchFamily="34" charset="0"/>
              <a:ea typeface="나눔스퀘어" panose="020B0600000101010101" pitchFamily="50" charset="-127"/>
            </a:endParaRPr>
          </a:p>
        </p:txBody>
      </p:sp>
      <p:pic>
        <p:nvPicPr>
          <p:cNvPr id="1026" name="Picture 2" descr="힘든 시대를 위한 좋은 경제학 대표 이미지">
            <a:extLst>
              <a:ext uri="{FF2B5EF4-FFF2-40B4-BE49-F238E27FC236}">
                <a16:creationId xmlns:a16="http://schemas.microsoft.com/office/drawing/2014/main" id="{3944B787-06CF-476C-D408-7604D51BA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368" y="2680864"/>
            <a:ext cx="2435451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가난한 사람이 더 합리적이다 대표 이미지">
            <a:extLst>
              <a:ext uri="{FF2B5EF4-FFF2-40B4-BE49-F238E27FC236}">
                <a16:creationId xmlns:a16="http://schemas.microsoft.com/office/drawing/2014/main" id="{F6521BA4-CBED-EBDD-9369-822001E74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767129"/>
            <a:ext cx="2417595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0CCAC92B-7516-5BC4-1BF4-2088DCF0D5ED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18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975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273CF-A7C6-1FA2-3912-7683BAC521D0}"/>
              </a:ext>
            </a:extLst>
          </p:cNvPr>
          <p:cNvSpPr txBox="1">
            <a:spLocks/>
          </p:cNvSpPr>
          <p:nvPr/>
        </p:nvSpPr>
        <p:spPr>
          <a:xfrm>
            <a:off x="348496" y="20294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Tahoma" pitchFamily="34" charset="0"/>
                <a:ea typeface="나눔스퀘어" panose="020B0600000101010101" pitchFamily="50" charset="-127"/>
                <a:cs typeface="Tahoma" pitchFamily="34" charset="0"/>
              </a:rPr>
              <a:t>2021 Nobel Prize Winner in Economics</a:t>
            </a:r>
            <a:endParaRPr lang="ko-KR" altLang="en-US" sz="3200" b="1" dirty="0">
              <a:latin typeface="Tahoma" pitchFamily="34" charset="0"/>
              <a:ea typeface="나눔스퀘어" panose="020B0600000101010101" pitchFamily="50" charset="-127"/>
              <a:cs typeface="Tahoma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1CB41C-82C4-CF07-3FE0-746E029DD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40" y="909320"/>
            <a:ext cx="5400000" cy="540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B16EAF-5A8F-A4B5-76D9-46E660D987CC}"/>
              </a:ext>
            </a:extLst>
          </p:cNvPr>
          <p:cNvSpPr txBox="1"/>
          <p:nvPr/>
        </p:nvSpPr>
        <p:spPr>
          <a:xfrm>
            <a:off x="1781339" y="6300714"/>
            <a:ext cx="4065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Tahoma" panose="020B0604030504040204" pitchFamily="34" charset="0"/>
                <a:ea typeface="나눔스퀘어" panose="020B0600000101010101" pitchFamily="50" charset="-127"/>
              </a:rPr>
              <a:t>Quasi-Experimental Methods</a:t>
            </a:r>
            <a:endParaRPr lang="ko-KR" altLang="en-US" sz="2400" dirty="0">
              <a:latin typeface="Tahoma" panose="020B0604030504040204" pitchFamily="34" charset="0"/>
              <a:ea typeface="나눔스퀘어" panose="020B0600000101010101" pitchFamily="50" charset="-127"/>
            </a:endParaRPr>
          </a:p>
        </p:txBody>
      </p:sp>
      <p:pic>
        <p:nvPicPr>
          <p:cNvPr id="2050" name="Picture 2" descr="고수들의 계량경제학 대표 이미지">
            <a:extLst>
              <a:ext uri="{FF2B5EF4-FFF2-40B4-BE49-F238E27FC236}">
                <a16:creationId xmlns:a16="http://schemas.microsoft.com/office/drawing/2014/main" id="{88821BE8-1F7A-71A9-3136-FAF78007D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263" y="2709320"/>
            <a:ext cx="2548377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yth and Measurement 대표 이미지">
            <a:extLst>
              <a:ext uri="{FF2B5EF4-FFF2-40B4-BE49-F238E27FC236}">
                <a16:creationId xmlns:a16="http://schemas.microsoft.com/office/drawing/2014/main" id="{53A89EE8-6EEC-851D-A0D5-562AC88AB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909320"/>
            <a:ext cx="2375793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7157C624-E8DD-2D99-78B9-4F7D9C10D784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19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68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609600" y="76200"/>
            <a:ext cx="9067800" cy="625474"/>
          </a:xfrm>
        </p:spPr>
        <p:txBody>
          <a:bodyPr>
            <a:normAutofit/>
          </a:bodyPr>
          <a:lstStyle/>
          <a:p>
            <a:r>
              <a:rPr lang="en-US" altLang="ko-KR" sz="3500" b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Teaching and </a:t>
            </a:r>
            <a:r>
              <a:rPr lang="en-US" altLang="ko-KR" sz="3500" b="1" spc="-1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 Interests</a:t>
            </a:r>
            <a:endParaRPr lang="ko-KR" altLang="en-US" sz="3500" b="1" spc="-100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8AFADF-4BC4-484A-8155-51802890D71E}"/>
              </a:ext>
            </a:extLst>
          </p:cNvPr>
          <p:cNvSpPr txBox="1"/>
          <p:nvPr/>
        </p:nvSpPr>
        <p:spPr>
          <a:xfrm>
            <a:off x="609600" y="934840"/>
            <a:ext cx="11103024" cy="5662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담당 강의</a:t>
            </a:r>
            <a:endParaRPr lang="en-US" altLang="ko-KR" sz="2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rgbClr val="C00000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Labor Economics</a:t>
            </a:r>
            <a:r>
              <a:rPr lang="en-US" altLang="ko-KR" sz="28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28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노동경제학</a:t>
            </a:r>
            <a:endParaRPr lang="en-US" altLang="ko-KR" sz="2800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rgbClr val="212121"/>
                </a:solidFill>
                <a:highlight>
                  <a:srgbClr val="FFFF00"/>
                </a:highlight>
                <a:latin typeface="Lato" panose="020F0502020204030203" pitchFamily="34" charset="0"/>
                <a:ea typeface="나눔스퀘어_ac Bold" panose="020B0600000101010101" pitchFamily="50" charset="-127"/>
              </a:rPr>
              <a:t>Labor Informatics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212121"/>
                </a:solidFill>
                <a:latin typeface="Lato" panose="020F0502020204030203" pitchFamily="34" charset="0"/>
                <a:ea typeface="나눔스퀘어_ac Bold" panose="020B0600000101010101" pitchFamily="50" charset="-127"/>
              </a:rPr>
              <a:t>노동경제학과 </a:t>
            </a:r>
            <a:r>
              <a:rPr lang="ko-KR" altLang="en-US" sz="2800" dirty="0" err="1">
                <a:solidFill>
                  <a:srgbClr val="0070C0"/>
                </a:solidFill>
                <a:latin typeface="Lato" panose="020F0502020204030203" pitchFamily="34" charset="0"/>
                <a:ea typeface="나눔스퀘어_ac Bold" panose="020B0600000101010101" pitchFamily="50" charset="-127"/>
              </a:rPr>
              <a:t>데이터사이언스</a:t>
            </a:r>
            <a:endParaRPr lang="en-US" altLang="ko-KR" sz="2800" dirty="0">
              <a:solidFill>
                <a:srgbClr val="0070C0"/>
              </a:solidFill>
              <a:latin typeface="Lato" panose="020F0502020204030203" pitchFamily="34" charset="0"/>
              <a:ea typeface="나눔스퀘어_ac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212121"/>
                </a:solidFill>
                <a:latin typeface="Lato" panose="020F0502020204030203" pitchFamily="34" charset="0"/>
                <a:ea typeface="나눔스퀘어_ac Bold" panose="020B0600000101010101" pitchFamily="50" charset="-127"/>
              </a:rPr>
              <a:t>경제</a:t>
            </a:r>
            <a:r>
              <a:rPr lang="ko-KR" altLang="en-US" sz="2800" dirty="0">
                <a:solidFill>
                  <a:srgbClr val="0070C0"/>
                </a:solidFill>
                <a:latin typeface="Lato" panose="020F0502020204030203" pitchFamily="34" charset="0"/>
                <a:ea typeface="나눔스퀘어_ac Bold" panose="020B0600000101010101" pitchFamily="50" charset="-127"/>
              </a:rPr>
              <a:t>데이터분석</a:t>
            </a:r>
            <a:r>
              <a:rPr lang="ko-KR" altLang="en-US" sz="2800" dirty="0">
                <a:solidFill>
                  <a:srgbClr val="212121"/>
                </a:solidFill>
                <a:latin typeface="Lato" panose="020F0502020204030203" pitchFamily="34" charset="0"/>
                <a:ea typeface="나눔스퀘어_ac Bold" panose="020B0600000101010101" pitchFamily="50" charset="-127"/>
              </a:rPr>
              <a:t>론</a:t>
            </a:r>
            <a:endParaRPr lang="en-US" altLang="ko-KR" sz="2800" dirty="0">
              <a:solidFill>
                <a:srgbClr val="212121"/>
              </a:solidFill>
              <a:latin typeface="Lato" panose="020F0502020204030203" pitchFamily="34" charset="0"/>
              <a:ea typeface="나눔스퀘어_ac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212121"/>
                </a:solidFill>
                <a:latin typeface="Lato" panose="020F0502020204030203" pitchFamily="34" charset="0"/>
                <a:ea typeface="나눔스퀘어_ac Bold" panose="020B0600000101010101" pitchFamily="50" charset="-127"/>
              </a:rPr>
              <a:t>노동시장과 </a:t>
            </a:r>
            <a:r>
              <a:rPr lang="ko-KR" altLang="en-US" sz="2800" dirty="0">
                <a:solidFill>
                  <a:srgbClr val="0070C0"/>
                </a:solidFill>
                <a:latin typeface="Lato" panose="020F0502020204030203" pitchFamily="34" charset="0"/>
                <a:ea typeface="나눔스퀘어_ac Bold" panose="020B0600000101010101" pitchFamily="50" charset="-127"/>
              </a:rPr>
              <a:t>빅데이터</a:t>
            </a:r>
            <a:r>
              <a:rPr lang="ko-KR" altLang="en-US" sz="2800" dirty="0">
                <a:solidFill>
                  <a:srgbClr val="212121"/>
                </a:solidFill>
                <a:latin typeface="Lato" panose="020F0502020204030203" pitchFamily="34" charset="0"/>
                <a:ea typeface="나눔스퀘어_ac Bold" panose="020B0600000101010101" pitchFamily="50" charset="-127"/>
              </a:rPr>
              <a:t> 분석</a:t>
            </a:r>
            <a:endParaRPr lang="en-US" altLang="ko-KR" sz="2800" dirty="0">
              <a:solidFill>
                <a:srgbClr val="212121"/>
              </a:solidFill>
              <a:latin typeface="Lato" panose="020F0502020204030203" pitchFamily="34" charset="0"/>
              <a:ea typeface="나눔스퀘어_ac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>
              <a:solidFill>
                <a:srgbClr val="212121"/>
              </a:solidFill>
              <a:latin typeface="Lato" panose="020F0502020204030203" pitchFamily="34" charset="0"/>
              <a:ea typeface="나눔스퀘어_ac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>
              <a:solidFill>
                <a:srgbClr val="212121"/>
              </a:solidFill>
              <a:latin typeface="Lato" panose="020F0502020204030203" pitchFamily="34" charset="0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연구분야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응용미시경제학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0070C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노동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경제학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800" dirty="0">
                <a:solidFill>
                  <a:srgbClr val="0070C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교육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경제학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프로그램 평가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800" dirty="0">
                <a:solidFill>
                  <a:srgbClr val="0070C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인과추론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EE6F347-BD38-6E04-C7FD-3A1CA869D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008" y="1196752"/>
            <a:ext cx="5544616" cy="3118847"/>
          </a:xfrm>
          <a:prstGeom prst="rect">
            <a:avLst/>
          </a:prstGeom>
        </p:spPr>
      </p:pic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EF0A0E6C-2345-BB7D-4010-2F37BD094C2C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2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5055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273CF-A7C6-1FA2-3912-7683BAC521D0}"/>
              </a:ext>
            </a:extLst>
          </p:cNvPr>
          <p:cNvSpPr txBox="1">
            <a:spLocks/>
          </p:cNvSpPr>
          <p:nvPr/>
        </p:nvSpPr>
        <p:spPr>
          <a:xfrm>
            <a:off x="348496" y="20294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Tahoma" pitchFamily="34" charset="0"/>
                <a:ea typeface="나눔스퀘어" panose="020B0600000101010101" pitchFamily="50" charset="-127"/>
                <a:cs typeface="Tahoma" pitchFamily="34" charset="0"/>
              </a:rPr>
              <a:t>2023 Nobel Prize Winner in Economics</a:t>
            </a:r>
            <a:endParaRPr lang="ko-KR" altLang="en-US" sz="3200" b="1" dirty="0">
              <a:latin typeface="Tahoma" pitchFamily="34" charset="0"/>
              <a:ea typeface="나눔스퀘어" panose="020B0600000101010101" pitchFamily="50" charset="-127"/>
              <a:cs typeface="Tahoma" pitchFamily="34" charset="0"/>
            </a:endParaRPr>
          </a:p>
        </p:txBody>
      </p:sp>
      <p:pic>
        <p:nvPicPr>
          <p:cNvPr id="3074" name="Picture 2" descr="커리어 그리고 가정 대표 이미지">
            <a:extLst>
              <a:ext uri="{FF2B5EF4-FFF2-40B4-BE49-F238E27FC236}">
                <a16:creationId xmlns:a16="http://schemas.microsoft.com/office/drawing/2014/main" id="{FF421041-7A72-0A2E-2E9B-7B2C45275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376" y="2709320"/>
            <a:ext cx="2428277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2023 Nobel Prize in Economic Sciences: Advancing the Understanding of  Women's Labour Market Outcomes | Institute of Advanced Studies | NTU  Singapore">
            <a:extLst>
              <a:ext uri="{FF2B5EF4-FFF2-40B4-BE49-F238E27FC236}">
                <a16:creationId xmlns:a16="http://schemas.microsoft.com/office/drawing/2014/main" id="{7776F124-B2C6-E040-DEBE-5257C0D81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909320"/>
            <a:ext cx="541375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he Race Between Education and Technology 대표 이미지">
            <a:extLst>
              <a:ext uri="{FF2B5EF4-FFF2-40B4-BE49-F238E27FC236}">
                <a16:creationId xmlns:a16="http://schemas.microsoft.com/office/drawing/2014/main" id="{81684FA2-1E6C-F3E9-8D68-3B9504214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909320"/>
            <a:ext cx="2393033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7E027139-0DF0-4FA5-645E-0B57FBD45BAF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20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3463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273CF-A7C6-1FA2-3912-7683BAC521D0}"/>
              </a:ext>
            </a:extLst>
          </p:cNvPr>
          <p:cNvSpPr txBox="1">
            <a:spLocks/>
          </p:cNvSpPr>
          <p:nvPr/>
        </p:nvSpPr>
        <p:spPr>
          <a:xfrm>
            <a:off x="348496" y="20294"/>
            <a:ext cx="877184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Tahoma" pitchFamily="34" charset="0"/>
                <a:ea typeface="나눔스퀘어" panose="020B0600000101010101" pitchFamily="50" charset="-127"/>
                <a:cs typeface="Tahoma" pitchFamily="34" charset="0"/>
                <a:hlinkClick r:id="rId2"/>
              </a:rPr>
              <a:t>Past Nobel Prize in Economics &amp; Bates Medal Winners</a:t>
            </a:r>
            <a:endParaRPr lang="ko-KR" altLang="en-US" sz="3200" b="1" dirty="0">
              <a:latin typeface="Tahoma" pitchFamily="34" charset="0"/>
              <a:ea typeface="나눔스퀘어" panose="020B0600000101010101" pitchFamily="50" charset="-127"/>
              <a:cs typeface="Tahoma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C79A4D-598F-984B-6BAC-DE844293A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621368"/>
            <a:ext cx="3873771" cy="612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D89B36-D7AF-1174-ABF9-09DEC3CD8AE2}"/>
              </a:ext>
            </a:extLst>
          </p:cNvPr>
          <p:cNvSpPr txBox="1"/>
          <p:nvPr/>
        </p:nvSpPr>
        <p:spPr>
          <a:xfrm>
            <a:off x="5949804" y="923811"/>
            <a:ext cx="5906836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0" i="0" dirty="0">
                <a:solidFill>
                  <a:srgbClr val="353C3F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</a:t>
            </a:r>
            <a:r>
              <a:rPr lang="en-US" altLang="ko-KR" sz="2000" b="1" i="0" u="sng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Clark Medal</a:t>
            </a:r>
            <a:r>
              <a:rPr lang="en-US" altLang="ko-KR" sz="2000" b="1" i="0" dirty="0">
                <a:solidFill>
                  <a:srgbClr val="353C3F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000" dirty="0">
                <a:solidFill>
                  <a:srgbClr val="353C3F"/>
                </a:solidFill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list</a:t>
            </a:r>
            <a:r>
              <a:rPr lang="ko-KR" altLang="en-US" sz="2000" b="1" i="0" dirty="0">
                <a:solidFill>
                  <a:srgbClr val="353C3F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000" b="1" i="0" dirty="0">
                <a:solidFill>
                  <a:srgbClr val="353C3F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(Under age 40</a:t>
            </a:r>
            <a:r>
              <a:rPr lang="en-US" altLang="ko-KR" sz="2000" b="1" dirty="0">
                <a:solidFill>
                  <a:srgbClr val="353C3F"/>
                </a:solidFill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br>
              <a:rPr lang="en-US" altLang="ko-KR" sz="2000" b="1" i="0" dirty="0">
                <a:solidFill>
                  <a:srgbClr val="353C3F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altLang="ko-KR" sz="2000" b="0" i="0" dirty="0">
              <a:solidFill>
                <a:srgbClr val="353C3F"/>
              </a:solidFill>
              <a:effectLst/>
              <a:highlight>
                <a:srgbClr val="FFFFFF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353C3F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2024: </a:t>
            </a:r>
            <a:r>
              <a:rPr lang="en-US" altLang="ko-KR" sz="2000" b="0" i="0" u="none" strike="noStrike" dirty="0">
                <a:solidFill>
                  <a:srgbClr val="924046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Philipp </a:t>
            </a:r>
            <a:r>
              <a:rPr lang="en-US" altLang="ko-KR" sz="2000" b="0" i="0" u="none" strike="noStrike" dirty="0" err="1">
                <a:solidFill>
                  <a:srgbClr val="924046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Strack</a:t>
            </a:r>
            <a:r>
              <a:rPr lang="en-US" altLang="ko-KR" sz="2000" b="0" i="0" u="none" strike="noStrike" dirty="0">
                <a:solidFill>
                  <a:srgbClr val="924046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0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ko-KR" altLang="en-US" sz="20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미시이론 및 행동경제학</a:t>
            </a:r>
            <a:r>
              <a:rPr lang="en-US" altLang="ko-KR" sz="20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altLang="ko-KR" sz="2000" b="0" i="0" dirty="0">
              <a:effectLst/>
              <a:highlight>
                <a:srgbClr val="FFFFFF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353C3F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2023: </a:t>
            </a:r>
            <a:r>
              <a:rPr lang="en-US" altLang="ko-KR" sz="2000" b="0" i="0" u="none" strike="noStrike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Gabriel Zucman</a:t>
            </a:r>
            <a:r>
              <a:rPr lang="en-US" altLang="ko-KR" sz="2000" b="0" i="0" u="none" strike="noStrike" dirty="0">
                <a:solidFill>
                  <a:srgbClr val="924046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0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ko-KR" altLang="en-US" sz="20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재정학</a:t>
            </a:r>
            <a:r>
              <a:rPr lang="en-US" altLang="ko-KR" sz="20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altLang="ko-KR" sz="2000" b="0" i="0" dirty="0">
              <a:effectLst/>
              <a:highlight>
                <a:srgbClr val="FFFFFF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353C3F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2022: </a:t>
            </a:r>
            <a:r>
              <a:rPr lang="en-US" altLang="ko-KR" sz="2000" b="0" i="0" u="none" strike="noStrike" dirty="0">
                <a:solidFill>
                  <a:srgbClr val="924046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Oleg </a:t>
            </a:r>
            <a:r>
              <a:rPr lang="en-US" altLang="ko-KR" sz="2000" b="0" i="0" u="none" strike="noStrike" dirty="0" err="1">
                <a:solidFill>
                  <a:srgbClr val="924046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Itskhoki</a:t>
            </a:r>
            <a:r>
              <a:rPr lang="en-US" altLang="ko-KR" sz="2000" b="0" i="0" u="none" strike="noStrike" dirty="0">
                <a:solidFill>
                  <a:srgbClr val="924046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0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ko-KR" altLang="en-US" sz="20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국제경제학</a:t>
            </a:r>
            <a:r>
              <a:rPr lang="en-US" altLang="ko-KR" sz="20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altLang="ko-KR" sz="2000" b="0" i="0" dirty="0">
              <a:effectLst/>
              <a:highlight>
                <a:srgbClr val="FFFFFF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353C3F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2021: </a:t>
            </a:r>
            <a:r>
              <a:rPr lang="en-US" altLang="ko-KR" sz="2000" b="0" i="0" u="none" strike="noStrike" dirty="0">
                <a:solidFill>
                  <a:srgbClr val="924046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Isaiah Andrews</a:t>
            </a:r>
            <a:r>
              <a:rPr lang="en-US" altLang="ko-KR" sz="2000" b="0" i="0" u="none" strike="noStrike" dirty="0">
                <a:solidFill>
                  <a:srgbClr val="924046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0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ko-KR" altLang="en-US" sz="20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계량경제학</a:t>
            </a:r>
            <a:r>
              <a:rPr lang="en-US" altLang="ko-KR" sz="20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altLang="ko-KR" sz="2000" b="0" i="0" dirty="0">
              <a:effectLst/>
              <a:highlight>
                <a:srgbClr val="FFFFFF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353C3F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2020: </a:t>
            </a:r>
            <a:r>
              <a:rPr lang="en-US" altLang="ko-KR" sz="2000" b="0" i="0" u="none" strike="noStrike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Melissa Dell</a:t>
            </a:r>
            <a:r>
              <a:rPr lang="en-US" altLang="ko-KR" sz="2000" b="0" i="0" u="none" strike="noStrike" dirty="0">
                <a:solidFill>
                  <a:srgbClr val="924046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0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ko-KR" altLang="en-US" sz="20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실증 경제사</a:t>
            </a:r>
            <a:r>
              <a:rPr lang="en-US" altLang="ko-KR" sz="20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altLang="ko-KR" sz="2000" b="0" i="0" dirty="0">
              <a:effectLst/>
              <a:highlight>
                <a:srgbClr val="FFFFFF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353C3F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2019: </a:t>
            </a:r>
            <a:r>
              <a:rPr lang="en-US" altLang="ko-KR" sz="2000" b="0" i="0" u="none" strike="noStrike" dirty="0">
                <a:solidFill>
                  <a:srgbClr val="924046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9"/>
              </a:rPr>
              <a:t>Emi Nakamura</a:t>
            </a:r>
            <a:r>
              <a:rPr lang="en-US" altLang="ko-KR" sz="2000" b="0" i="0" u="none" strike="noStrike" dirty="0">
                <a:solidFill>
                  <a:srgbClr val="924046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0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ko-KR" altLang="en-US" sz="20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실증 거시</a:t>
            </a:r>
            <a:r>
              <a:rPr lang="en-US" altLang="ko-KR" sz="20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altLang="ko-KR" sz="2000" b="0" i="0" dirty="0">
              <a:effectLst/>
              <a:highlight>
                <a:srgbClr val="FFFFFF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400" b="0" i="0" dirty="0">
                <a:solidFill>
                  <a:srgbClr val="353C3F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2018: </a:t>
            </a:r>
            <a:r>
              <a:rPr lang="en-US" altLang="ko-KR" sz="1400" b="0" i="0" u="none" strike="noStrike" dirty="0">
                <a:solidFill>
                  <a:srgbClr val="924046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10"/>
              </a:rPr>
              <a:t>Parag Pathak</a:t>
            </a:r>
            <a:r>
              <a:rPr lang="en-US" altLang="ko-KR" sz="1400" b="0" i="0" u="none" strike="noStrike" dirty="0">
                <a:solidFill>
                  <a:srgbClr val="924046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14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ko-KR" altLang="en-US" sz="14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미시이론 및 응용</a:t>
            </a:r>
            <a:r>
              <a:rPr lang="en-US" altLang="ko-KR" sz="14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altLang="ko-KR" sz="1400" b="0" i="0" dirty="0">
              <a:effectLst/>
              <a:highlight>
                <a:srgbClr val="FFFFFF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400" b="0" i="0" dirty="0">
                <a:solidFill>
                  <a:srgbClr val="353C3F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2017: </a:t>
            </a:r>
            <a:r>
              <a:rPr lang="en-US" altLang="ko-KR" sz="1400" b="0" i="0" u="none" strike="noStrike" dirty="0">
                <a:solidFill>
                  <a:srgbClr val="924046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11"/>
              </a:rPr>
              <a:t>Dave Donaldson</a:t>
            </a:r>
            <a:r>
              <a:rPr lang="en-US" altLang="ko-KR" sz="1400" b="0" i="0" u="none" strike="noStrike" dirty="0">
                <a:solidFill>
                  <a:srgbClr val="924046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14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ko-KR" altLang="en-US" sz="14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국제무역</a:t>
            </a:r>
            <a:r>
              <a:rPr lang="en-US" altLang="ko-KR" sz="1400" dirty="0"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altLang="ko-KR" sz="1400" b="0" i="0" dirty="0">
              <a:effectLst/>
              <a:highlight>
                <a:srgbClr val="FFFFFF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400" b="0" i="0" dirty="0">
                <a:solidFill>
                  <a:srgbClr val="353C3F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2016: </a:t>
            </a:r>
            <a:r>
              <a:rPr lang="en-US" altLang="ko-KR" sz="1400" b="0" i="0" u="none" strike="noStrike" dirty="0">
                <a:solidFill>
                  <a:srgbClr val="924046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12"/>
              </a:rPr>
              <a:t>Yuliy </a:t>
            </a:r>
            <a:r>
              <a:rPr lang="en-US" altLang="ko-KR" sz="1400" b="0" i="0" u="none" strike="noStrike" dirty="0" err="1">
                <a:solidFill>
                  <a:srgbClr val="924046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12"/>
              </a:rPr>
              <a:t>Sannikov</a:t>
            </a:r>
            <a:r>
              <a:rPr lang="en-US" altLang="ko-KR" sz="1400" b="0" i="0" u="none" strike="noStrike" dirty="0">
                <a:solidFill>
                  <a:srgbClr val="924046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14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ko-KR" altLang="en-US" sz="14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미시이론</a:t>
            </a:r>
            <a:r>
              <a:rPr lang="en-US" altLang="ko-KR" sz="14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altLang="ko-KR" sz="1400" b="0" i="0" dirty="0">
              <a:effectLst/>
              <a:highlight>
                <a:srgbClr val="FFFFFF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400" b="0" i="0" dirty="0">
                <a:solidFill>
                  <a:srgbClr val="353C3F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2015: </a:t>
            </a:r>
            <a:r>
              <a:rPr lang="en-US" altLang="ko-KR" sz="1400" b="0" i="0" u="none" strike="noStrike" dirty="0">
                <a:solidFill>
                  <a:srgbClr val="924046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13"/>
              </a:rPr>
              <a:t>Roland Fryer</a:t>
            </a:r>
            <a:r>
              <a:rPr lang="en-US" altLang="ko-KR" sz="1400" b="0" i="0" u="none" strike="noStrike" dirty="0">
                <a:solidFill>
                  <a:srgbClr val="924046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14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ko-KR" altLang="en-US" sz="14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노동경제학</a:t>
            </a:r>
            <a:r>
              <a:rPr lang="en-US" altLang="ko-KR" sz="14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altLang="ko-KR" sz="1400" b="0" i="0" dirty="0">
              <a:effectLst/>
              <a:highlight>
                <a:srgbClr val="FFFFFF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400" b="0" i="0" dirty="0">
                <a:solidFill>
                  <a:srgbClr val="353C3F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2014: </a:t>
            </a:r>
            <a:r>
              <a:rPr lang="en-US" altLang="ko-KR" sz="1400" b="0" i="0" u="none" strike="noStrike" dirty="0">
                <a:solidFill>
                  <a:srgbClr val="924046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14"/>
              </a:rPr>
              <a:t>Matthew Gentzkow</a:t>
            </a:r>
            <a:r>
              <a:rPr lang="en-US" altLang="ko-KR" sz="1400" b="0" i="0" u="none" strike="noStrike" dirty="0">
                <a:solidFill>
                  <a:srgbClr val="924046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14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ko-KR" altLang="en-US" sz="1400" b="0" i="0" u="none" strike="noStrike" dirty="0" err="1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응용미시</a:t>
            </a:r>
            <a:r>
              <a:rPr lang="en-US" altLang="ko-KR" sz="14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sz="14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미디어</a:t>
            </a:r>
            <a:r>
              <a:rPr lang="en-US" altLang="ko-KR" sz="14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altLang="ko-KR" sz="1400" b="0" i="0" dirty="0">
              <a:effectLst/>
              <a:highlight>
                <a:srgbClr val="FFFFFF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353C3F"/>
                </a:solidFill>
                <a:effectLst/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2013: </a:t>
            </a:r>
            <a:r>
              <a:rPr lang="en-US" altLang="ko-KR" sz="2000" b="0" i="0" u="none" strike="noStrike" dirty="0">
                <a:solidFill>
                  <a:srgbClr val="C00000"/>
                </a:solidFill>
                <a:effectLst/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Raj Chetty</a:t>
            </a:r>
            <a:r>
              <a:rPr lang="en-US" altLang="ko-KR" sz="2000" b="0" i="0" u="none" strike="noStrike" dirty="0">
                <a:solidFill>
                  <a:srgbClr val="C00000"/>
                </a:solidFill>
                <a:effectLst/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000" b="0" i="0" u="none" strike="noStrike" dirty="0">
                <a:effectLst/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ko-KR" altLang="en-US" sz="2000" dirty="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노동경제학</a:t>
            </a:r>
            <a:r>
              <a:rPr lang="en-US" altLang="ko-KR" sz="2000" dirty="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sz="2000" dirty="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재정학</a:t>
            </a:r>
            <a:r>
              <a:rPr lang="en-US" altLang="ko-KR" sz="2000" dirty="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altLang="ko-KR" sz="2000" b="0" i="0" dirty="0">
              <a:effectLst/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400" b="0" i="0" dirty="0">
                <a:solidFill>
                  <a:srgbClr val="353C3F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2012: </a:t>
            </a:r>
            <a:r>
              <a:rPr lang="en-US" altLang="ko-KR" sz="1400" b="0" i="0" u="none" strike="noStrike" dirty="0">
                <a:solidFill>
                  <a:srgbClr val="924046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16"/>
              </a:rPr>
              <a:t>Amy Finkelstein</a:t>
            </a:r>
            <a:r>
              <a:rPr lang="en-US" altLang="ko-KR" sz="1400" b="0" i="0" u="none" strike="noStrike" dirty="0">
                <a:solidFill>
                  <a:srgbClr val="924046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14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ko-KR" altLang="en-US" sz="14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보건경제학</a:t>
            </a:r>
            <a:r>
              <a:rPr lang="en-US" altLang="ko-KR" sz="14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altLang="ko-KR" sz="1400" b="0" i="0" dirty="0">
              <a:effectLst/>
              <a:highlight>
                <a:srgbClr val="FFFFFF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400" b="0" i="0" dirty="0">
                <a:solidFill>
                  <a:srgbClr val="353C3F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2011: </a:t>
            </a:r>
            <a:r>
              <a:rPr lang="en-US" altLang="ko-KR" sz="1400" b="0" i="0" u="none" strike="noStrike" dirty="0">
                <a:solidFill>
                  <a:srgbClr val="924046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17"/>
              </a:rPr>
              <a:t>Jonathan Levin</a:t>
            </a:r>
            <a:r>
              <a:rPr lang="en-US" altLang="ko-KR" sz="1400" b="0" i="0" u="none" strike="noStrike" dirty="0">
                <a:solidFill>
                  <a:srgbClr val="924046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14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ko-KR" altLang="en-US" sz="14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산업조직론</a:t>
            </a:r>
            <a:r>
              <a:rPr lang="en-US" altLang="ko-KR" sz="14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altLang="ko-KR" sz="1400" b="0" i="0" dirty="0">
              <a:effectLst/>
              <a:highlight>
                <a:srgbClr val="FFFFFF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353C3F"/>
                </a:solidFill>
                <a:effectLst/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2010: </a:t>
            </a:r>
            <a:r>
              <a:rPr lang="en-US" altLang="ko-KR" sz="2000" b="0" i="0" u="none" strike="noStrike" dirty="0">
                <a:solidFill>
                  <a:srgbClr val="C00000"/>
                </a:solidFill>
                <a:effectLst/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Esther </a:t>
            </a:r>
            <a:r>
              <a:rPr lang="en-US" altLang="ko-KR" sz="2000" b="0" i="0" u="none" strike="noStrike" dirty="0" err="1">
                <a:solidFill>
                  <a:srgbClr val="C00000"/>
                </a:solidFill>
                <a:effectLst/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Duflo</a:t>
            </a:r>
            <a:r>
              <a:rPr lang="en-US" altLang="ko-KR" sz="2000" b="0" i="0" u="none" strike="noStrike" dirty="0">
                <a:solidFill>
                  <a:srgbClr val="C00000"/>
                </a:solidFill>
                <a:effectLst/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000" b="0" i="0" u="none" strike="noStrike" dirty="0">
                <a:effectLst/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ko-KR" altLang="en-US" sz="2000" b="0" i="0" u="none" strike="noStrike" dirty="0">
                <a:effectLst/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개발경제학</a:t>
            </a:r>
            <a:r>
              <a:rPr lang="en-US" altLang="ko-KR" sz="2000" b="0" i="0" u="none" strike="noStrike" dirty="0">
                <a:effectLst/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altLang="ko-KR" sz="2000" b="0" i="0" dirty="0">
              <a:effectLst/>
              <a:highlight>
                <a:srgbClr val="FFFF0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353C3F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2009: </a:t>
            </a:r>
            <a:r>
              <a:rPr lang="en-US" altLang="ko-KR" sz="2000" b="0" i="0" u="none" strike="noStrike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Emmanuel </a:t>
            </a:r>
            <a:r>
              <a:rPr lang="en-US" altLang="ko-KR" sz="2000" b="0" i="0" u="none" strike="noStrike" dirty="0" err="1">
                <a:solidFill>
                  <a:srgbClr val="C00000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Saez</a:t>
            </a:r>
            <a:r>
              <a:rPr lang="en-US" altLang="ko-KR" sz="2000" b="0" i="0" u="none" strike="noStrike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0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ko-KR" altLang="en-US" sz="20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재정학</a:t>
            </a:r>
            <a:r>
              <a:rPr lang="en-US" altLang="ko-KR" sz="20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altLang="ko-KR" sz="2000" b="0" i="0" dirty="0">
              <a:effectLst/>
              <a:highlight>
                <a:srgbClr val="FFFFFF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353C3F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2007: </a:t>
            </a:r>
            <a:r>
              <a:rPr lang="en-US" altLang="ko-KR" sz="2000" b="0" i="0" u="none" strike="noStrike" dirty="0">
                <a:solidFill>
                  <a:srgbClr val="924046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0"/>
              </a:rPr>
              <a:t>Susan C. </a:t>
            </a:r>
            <a:r>
              <a:rPr lang="en-US" altLang="ko-KR" sz="2000" b="0" i="0" u="none" strike="noStrike" dirty="0" err="1">
                <a:solidFill>
                  <a:srgbClr val="924046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0"/>
              </a:rPr>
              <a:t>Athey</a:t>
            </a:r>
            <a:r>
              <a:rPr lang="en-US" altLang="ko-KR" sz="2000" b="0" i="0" u="none" strike="noStrike" dirty="0">
                <a:solidFill>
                  <a:srgbClr val="924046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0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ko-KR" altLang="en-US" sz="20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산업조직론</a:t>
            </a:r>
            <a:r>
              <a:rPr lang="en-US" altLang="ko-KR" sz="20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sz="20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계량경제학</a:t>
            </a:r>
            <a:r>
              <a:rPr lang="en-US" altLang="ko-KR" sz="20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altLang="ko-KR" sz="2000" b="0" i="0" dirty="0">
              <a:effectLst/>
              <a:highlight>
                <a:srgbClr val="FFFFFF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353C3F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2005: </a:t>
            </a:r>
            <a:r>
              <a:rPr lang="en-US" altLang="ko-KR" sz="2000" b="0" i="0" u="none" strike="noStrike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Daron Acemoglu</a:t>
            </a:r>
            <a:r>
              <a:rPr lang="en-US" altLang="ko-KR" sz="2000" b="0" i="0" u="none" strike="noStrike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000" b="0" i="0" u="none" strike="noStrike" dirty="0"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ko-KR" altLang="en-US" sz="2000" dirty="0"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경제성장</a:t>
            </a:r>
            <a:r>
              <a:rPr lang="en-US" altLang="ko-KR" sz="2000" dirty="0"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sz="2000" dirty="0"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경제제도</a:t>
            </a:r>
            <a:r>
              <a:rPr lang="en-US" altLang="ko-KR" sz="2000" dirty="0"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altLang="ko-KR" sz="2000" b="0" i="0" dirty="0">
              <a:effectLst/>
              <a:highlight>
                <a:srgbClr val="FFFFFF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1734501C-15A8-8840-B5F6-CF063A3E321C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21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18806F-15D3-85AF-F1EA-539CE15E9F54}"/>
              </a:ext>
            </a:extLst>
          </p:cNvPr>
          <p:cNvSpPr/>
          <p:nvPr/>
        </p:nvSpPr>
        <p:spPr>
          <a:xfrm>
            <a:off x="839416" y="692696"/>
            <a:ext cx="3744416" cy="6096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0EC7CE-724B-A8BD-1F95-E6C182C6A9ED}"/>
              </a:ext>
            </a:extLst>
          </p:cNvPr>
          <p:cNvSpPr/>
          <p:nvPr/>
        </p:nvSpPr>
        <p:spPr>
          <a:xfrm>
            <a:off x="839416" y="2276872"/>
            <a:ext cx="3744416" cy="6096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3FFBDC-5319-2D19-8485-14C51F4BBDE7}"/>
              </a:ext>
            </a:extLst>
          </p:cNvPr>
          <p:cNvSpPr/>
          <p:nvPr/>
        </p:nvSpPr>
        <p:spPr>
          <a:xfrm>
            <a:off x="839416" y="4149080"/>
            <a:ext cx="3744416" cy="64807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17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AFB57-769D-3687-877A-F3859F59B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999A0-6EA0-128F-DB44-BECA6E2B21A1}"/>
              </a:ext>
            </a:extLst>
          </p:cNvPr>
          <p:cNvSpPr txBox="1">
            <a:spLocks/>
          </p:cNvSpPr>
          <p:nvPr/>
        </p:nvSpPr>
        <p:spPr>
          <a:xfrm>
            <a:off x="348496" y="20294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Tahoma" pitchFamily="34" charset="0"/>
                <a:ea typeface="나눔스퀘어" panose="020B0600000101010101" pitchFamily="50" charset="-127"/>
                <a:cs typeface="Tahoma" pitchFamily="34" charset="0"/>
              </a:rPr>
              <a:t>2023 Nobel Prize Winner in Economics</a:t>
            </a:r>
            <a:endParaRPr lang="ko-KR" altLang="en-US" sz="3200" b="1" dirty="0">
              <a:latin typeface="Tahoma" pitchFamily="34" charset="0"/>
              <a:ea typeface="나눔스퀘어" panose="020B0600000101010101" pitchFamily="50" charset="-127"/>
              <a:cs typeface="Tahoma" pitchFamily="34" charset="0"/>
            </a:endParaRPr>
          </a:p>
        </p:txBody>
      </p:sp>
      <p:pic>
        <p:nvPicPr>
          <p:cNvPr id="3074" name="Picture 2" descr="커리어 그리고 가정 대표 이미지">
            <a:extLst>
              <a:ext uri="{FF2B5EF4-FFF2-40B4-BE49-F238E27FC236}">
                <a16:creationId xmlns:a16="http://schemas.microsoft.com/office/drawing/2014/main" id="{1276D12D-E4C3-F95A-D826-9288D7232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376" y="2709320"/>
            <a:ext cx="2428277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2023 Nobel Prize in Economic Sciences: Advancing the Understanding of  Women's Labour Market Outcomes | Institute of Advanced Studies | NTU  Singapore">
            <a:extLst>
              <a:ext uri="{FF2B5EF4-FFF2-40B4-BE49-F238E27FC236}">
                <a16:creationId xmlns:a16="http://schemas.microsoft.com/office/drawing/2014/main" id="{C21FA098-8F83-F647-0EE2-13D83F82F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909320"/>
            <a:ext cx="541375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he Race Between Education and Technology 대표 이미지">
            <a:extLst>
              <a:ext uri="{FF2B5EF4-FFF2-40B4-BE49-F238E27FC236}">
                <a16:creationId xmlns:a16="http://schemas.microsoft.com/office/drawing/2014/main" id="{E9C86275-4FB5-4053-BBA5-F5BAA591B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909320"/>
            <a:ext cx="2393033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CBFADCC7-DE9F-585F-3F48-861335AF33E5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22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307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3A8B3-24B7-8BD3-746D-3166E814D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FB2F2-C14C-B2F7-5142-60498A096267}"/>
              </a:ext>
            </a:extLst>
          </p:cNvPr>
          <p:cNvSpPr txBox="1">
            <a:spLocks/>
          </p:cNvSpPr>
          <p:nvPr/>
        </p:nvSpPr>
        <p:spPr>
          <a:xfrm>
            <a:off x="348496" y="20294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Tahoma" pitchFamily="34" charset="0"/>
                <a:ea typeface="나눔스퀘어" panose="020B0600000101010101" pitchFamily="50" charset="-127"/>
                <a:cs typeface="Tahoma" pitchFamily="34" charset="0"/>
              </a:rPr>
              <a:t>Topics in Labor Economics</a:t>
            </a:r>
            <a:endParaRPr lang="ko-KR" altLang="en-US" sz="3200" b="1" dirty="0">
              <a:latin typeface="Tahoma" pitchFamily="34" charset="0"/>
              <a:ea typeface="나눔스퀘어" panose="020B0600000101010101" pitchFamily="50" charset="-127"/>
              <a:cs typeface="Tahoma" pitchFamily="34" charset="0"/>
            </a:endParaRPr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976D1772-6320-8DE4-56F7-41D1E0F741B3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23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1C406A-A120-A512-B1CA-D8CF1D69A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968" y="621008"/>
            <a:ext cx="2211991" cy="288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1B51F68-6CC4-CABC-D32B-B19DCE021F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600"/>
          <a:stretch/>
        </p:blipFill>
        <p:spPr>
          <a:xfrm>
            <a:off x="8112224" y="603448"/>
            <a:ext cx="3681035" cy="59939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BA9612-E240-AD7A-05CD-2F9C0C776AF7}"/>
              </a:ext>
            </a:extLst>
          </p:cNvPr>
          <p:cNvSpPr txBox="1"/>
          <p:nvPr/>
        </p:nvSpPr>
        <p:spPr>
          <a:xfrm>
            <a:off x="407368" y="836712"/>
            <a:ext cx="5071428" cy="5632311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Provides microeconomic foundations of labor market analysis in the first half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Discusses various labor issues, including important empirical works in labor economics, in the second half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Emphasize understanding features of Korean labor 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Focus on how to conduct empirical analysis using Stata and discuss empirical works using various kinds of datasets in economics and other related 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Require your basic understanding of econometrics such as hypothesis testing and multiple regression.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hlinkClick r:id="rId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Syllabus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(@Notion)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50" name="Picture 2" descr="STATA로 배우는 경제경영통계학 대표 이미지">
            <a:extLst>
              <a:ext uri="{FF2B5EF4-FFF2-40B4-BE49-F238E27FC236}">
                <a16:creationId xmlns:a16="http://schemas.microsoft.com/office/drawing/2014/main" id="{7CCFAD65-FCB9-86C2-821B-ED3A7D1A2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968" y="3717352"/>
            <a:ext cx="2107093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9893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08E4E-E7CC-0F5E-58F8-1B7423482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FBF90-4353-2C0A-C3FE-44295BADBD63}"/>
              </a:ext>
            </a:extLst>
          </p:cNvPr>
          <p:cNvSpPr txBox="1">
            <a:spLocks/>
          </p:cNvSpPr>
          <p:nvPr/>
        </p:nvSpPr>
        <p:spPr>
          <a:xfrm>
            <a:off x="348496" y="20294"/>
            <a:ext cx="11479498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Tahoma" pitchFamily="34" charset="0"/>
                <a:ea typeface="나눔스퀘어" panose="020B0600000101010101" pitchFamily="50" charset="-127"/>
                <a:cs typeface="Tahoma" pitchFamily="34" charset="0"/>
              </a:rPr>
              <a:t>Topics in Courses for Data Analysis (</a:t>
            </a:r>
            <a:r>
              <a:rPr lang="ko-KR" altLang="en-US" sz="3200" b="1" dirty="0">
                <a:latin typeface="Tahoma" pitchFamily="34" charset="0"/>
                <a:ea typeface="나눔스퀘어" panose="020B0600000101010101" pitchFamily="50" charset="-127"/>
                <a:cs typeface="Tahoma" pitchFamily="34" charset="0"/>
              </a:rPr>
              <a:t>노동경제학과 </a:t>
            </a:r>
            <a:r>
              <a:rPr lang="ko-KR" altLang="en-US" sz="3200" b="1" dirty="0" err="1">
                <a:latin typeface="Tahoma" pitchFamily="34" charset="0"/>
                <a:ea typeface="나눔스퀘어" panose="020B0600000101010101" pitchFamily="50" charset="-127"/>
                <a:cs typeface="Tahoma" pitchFamily="34" charset="0"/>
              </a:rPr>
              <a:t>데이터사이언스</a:t>
            </a:r>
            <a:r>
              <a:rPr lang="en-US" altLang="ko-KR" sz="3200" b="1" dirty="0">
                <a:latin typeface="Tahoma" pitchFamily="34" charset="0"/>
                <a:ea typeface="나눔스퀘어" panose="020B0600000101010101" pitchFamily="50" charset="-127"/>
                <a:cs typeface="Tahoma" pitchFamily="34" charset="0"/>
              </a:rPr>
              <a:t>)</a:t>
            </a:r>
            <a:endParaRPr lang="ko-KR" altLang="en-US" sz="3200" b="1" dirty="0">
              <a:latin typeface="Tahoma" pitchFamily="34" charset="0"/>
              <a:ea typeface="나눔스퀘어" panose="020B0600000101010101" pitchFamily="50" charset="-127"/>
              <a:cs typeface="Tahoma" pitchFamily="34" charset="0"/>
            </a:endParaRPr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E27BF323-C581-958D-DEC0-A7D445801339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24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5EE45D-CFF7-380B-6BC2-6BF1169D142E}"/>
              </a:ext>
            </a:extLst>
          </p:cNvPr>
          <p:cNvSpPr txBox="1"/>
          <p:nvPr/>
        </p:nvSpPr>
        <p:spPr>
          <a:xfrm>
            <a:off x="664532" y="764704"/>
            <a:ext cx="5071428" cy="590931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능력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리서치와 논문 작성 과정에서 필요한 </a:t>
            </a:r>
            <a:r>
              <a:rPr lang="ko-KR" altLang="en-US" b="1" u="sng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프로그래밍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능력을 함양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사회과학 전반에 걸쳐 폭넓게 사용되고 있는 데이터 수집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가공 및 분석 방법을 다룸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Stata, R,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그리고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Python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활용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빅데이터를 포함한 다양한 형태의 자료를 분석하는 방법을 익히고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다양한 사례에 활용할 수 있는 능력을 갖추도록 안내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노동시장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소득분배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그리고 교육 관련 주제를 중심으로 </a:t>
            </a:r>
            <a:r>
              <a:rPr lang="ko-KR" altLang="en-US" b="1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실증 분석</a:t>
            </a:r>
            <a:r>
              <a:rPr lang="en-US" altLang="ko-KR" b="1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b="1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인과추론</a:t>
            </a:r>
            <a:r>
              <a:rPr lang="en-US" altLang="ko-KR" b="1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초점을 맞추며 관련 </a:t>
            </a:r>
            <a:r>
              <a:rPr lang="ko-KR" altLang="en-US" b="1" u="sng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학술연구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및 </a:t>
            </a:r>
            <a:r>
              <a:rPr lang="ko-KR" altLang="en-US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정책연구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보고서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검토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웹 데이터 수집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b="1" u="sng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재현가능한 연구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대한 논의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학생들의 실습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독립 프로젝트 진행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  <a:cs typeface="Tahoma" panose="020B0604030504040204" pitchFamily="34" charset="0"/>
              <a:hlinkClick r:id="rId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Syllabus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(@Notion)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074" name="Picture 2" descr="생성된 이미지">
            <a:extLst>
              <a:ext uri="{FF2B5EF4-FFF2-40B4-BE49-F238E27FC236}">
                <a16:creationId xmlns:a16="http://schemas.microsoft.com/office/drawing/2014/main" id="{EE263987-416C-BFEA-C673-B0520EF2D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801048"/>
            <a:ext cx="4590000" cy="3060000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hlinkClick r:id="rId5"/>
            <a:extLst>
              <a:ext uri="{FF2B5EF4-FFF2-40B4-BE49-F238E27FC236}">
                <a16:creationId xmlns:a16="http://schemas.microsoft.com/office/drawing/2014/main" id="{3AF75F17-F9FD-B9F6-F675-B07BE65F5C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4032" y="4077072"/>
            <a:ext cx="5270815" cy="252000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318213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500" y="1484784"/>
            <a:ext cx="8763000" cy="4104456"/>
          </a:xfrm>
        </p:spPr>
        <p:txBody>
          <a:bodyPr>
            <a:noAutofit/>
          </a:bodyPr>
          <a:lstStyle/>
          <a:p>
            <a:pPr algn="ctr"/>
            <a:r>
              <a:rPr lang="en-US" altLang="ko-KR" sz="8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Evidence-Based Policy Making </a:t>
            </a:r>
            <a:br>
              <a:rPr lang="en-US" altLang="ko-KR" sz="8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</a:br>
            <a:r>
              <a:rPr lang="en-US" altLang="ko-KR" sz="8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&amp;</a:t>
            </a:r>
            <a:br>
              <a:rPr lang="en-US" altLang="ko-KR" sz="8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</a:br>
            <a:r>
              <a:rPr lang="en-US" altLang="ko-KR" sz="8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Administrative Data</a:t>
            </a:r>
            <a:endParaRPr lang="ko-KR" altLang="en-US" sz="8000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Tahoma" pitchFamily="34" charset="0"/>
            </a:endParaRPr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8E36B6F9-8D94-4849-8106-AC4088A1C961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25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69458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42C2C85-0383-1EA9-D403-91EF6E54BD62}"/>
              </a:ext>
            </a:extLst>
          </p:cNvPr>
          <p:cNvSpPr txBox="1"/>
          <p:nvPr/>
        </p:nvSpPr>
        <p:spPr>
          <a:xfrm>
            <a:off x="335360" y="277778"/>
            <a:ext cx="1137726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spc="-100" dirty="0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Using Administrative Data for Evidence-Based Policy</a:t>
            </a:r>
            <a:endParaRPr lang="ko-KR" altLang="en-US" sz="3500" b="1" spc="-100" dirty="0">
              <a:solidFill>
                <a:schemeClr val="tx2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12370C-FA22-AD6F-1187-994922B3F1FC}"/>
              </a:ext>
            </a:extLst>
          </p:cNvPr>
          <p:cNvSpPr txBox="1"/>
          <p:nvPr/>
        </p:nvSpPr>
        <p:spPr>
          <a:xfrm>
            <a:off x="674204" y="1412776"/>
            <a:ext cx="10462356" cy="481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증거 기반 정책</a:t>
            </a:r>
            <a:r>
              <a:rPr lang="en-US" altLang="ko-KR" sz="28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(evidence-based policy)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대한 관심과 이를 위해 행정자료를 활용하려는 노력은 세계적인 흐름</a:t>
            </a:r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lnSpc>
                <a:spcPct val="114000"/>
              </a:lnSpc>
              <a:buClr>
                <a:srgbClr val="3E912B"/>
              </a:buClr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미국 의회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2018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“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Foundations for </a:t>
            </a:r>
            <a:r>
              <a:rPr lang="en-US" altLang="ko-KR" sz="28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Evidence-Based Policymaking Act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제정</a:t>
            </a:r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lnSpc>
                <a:spcPct val="114000"/>
              </a:lnSpc>
              <a:buClr>
                <a:srgbClr val="3E912B"/>
              </a:buClr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미국 </a:t>
            </a:r>
            <a:r>
              <a:rPr lang="ko-KR" altLang="en-US" sz="28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교육부</a:t>
            </a:r>
            <a:r>
              <a:rPr lang="en-US" altLang="ko-KR" sz="28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28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수석 이코노미스트 </a:t>
            </a:r>
            <a:r>
              <a:rPr lang="ko-KR" altLang="en-US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자리를 신설하고 </a:t>
            </a:r>
            <a:r>
              <a:rPr lang="ko-KR" altLang="en-US" sz="28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최고 데이터 책임자</a:t>
            </a:r>
            <a:r>
              <a:rPr lang="ko-KR" altLang="en-US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겸임하는 </a:t>
            </a:r>
            <a:r>
              <a:rPr lang="ko-KR" altLang="en-US" sz="28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경제학자</a:t>
            </a:r>
            <a:r>
              <a:rPr lang="ko-KR" altLang="en-US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채용</a:t>
            </a:r>
            <a:endParaRPr lang="en-US" altLang="ko-KR" sz="2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증거기반 정책연구를 위한 행정자료의 활용에 대한 논의는 국내 또한 과거부터 꾸준히 진행되었지만 성과는 아직 미흡한 수준 </a:t>
            </a:r>
            <a:b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김재진 외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2020;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이영욱 외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2020,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유종성 외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2020)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824509F6-B3F9-4C86-3112-031259B290C4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26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7449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3F5DE97-7A42-0304-50C4-239C3A04DF7F}"/>
              </a:ext>
            </a:extLst>
          </p:cNvPr>
          <p:cNvSpPr txBox="1"/>
          <p:nvPr/>
        </p:nvSpPr>
        <p:spPr>
          <a:xfrm>
            <a:off x="674205" y="3325446"/>
            <a:ext cx="56892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trike="noStrike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“Diversifying Society’s Leaders?</a:t>
            </a:r>
          </a:p>
          <a:p>
            <a:pPr algn="ctr"/>
            <a:r>
              <a:rPr lang="en-US" altLang="ko-KR" sz="2400" b="1" strike="noStrike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</a:t>
            </a:r>
            <a:r>
              <a:rPr lang="en-US" altLang="ko-KR" sz="2400" b="1" strike="noStrike" dirty="0">
                <a:solidFill>
                  <a:srgbClr val="0070C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Determinants</a:t>
            </a:r>
            <a:r>
              <a:rPr lang="en-US" altLang="ko-KR" sz="2400" b="1" strike="noStrike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en-US" altLang="ko-KR" sz="2400" b="1" strike="noStrike" dirty="0">
                <a:solidFill>
                  <a:srgbClr val="0070C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Causal Effects </a:t>
            </a:r>
            <a:r>
              <a:rPr lang="en-US" altLang="ko-KR" sz="2400" b="1" strike="noStrike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</a:t>
            </a:r>
            <a:r>
              <a:rPr lang="en-US" altLang="ko-KR" sz="2400" b="1" strike="noStrike" dirty="0">
                <a:solidFill>
                  <a:srgbClr val="0070C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Admission to Highly Selective Private Colleges</a:t>
            </a:r>
            <a:r>
              <a:rPr lang="en-US" altLang="ko-KR" sz="2400" b="1" strike="noStrike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</a:p>
          <a:p>
            <a:pPr algn="ctr"/>
            <a:endParaRPr lang="en-US" altLang="ko-KR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altLang="ko-KR" sz="2400" b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(Chetty, Deming, &amp; Friedman, </a:t>
            </a:r>
            <a:r>
              <a:rPr lang="en-US" altLang="ko-KR" sz="2400" b="0" cap="all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F215ACF-FB34-01C4-4BB8-8ADB451017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068"/>
          <a:stretch/>
        </p:blipFill>
        <p:spPr>
          <a:xfrm>
            <a:off x="6999215" y="2728280"/>
            <a:ext cx="4320000" cy="33650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6A571F-2B79-8012-8FE2-88322E46507C}"/>
              </a:ext>
            </a:extLst>
          </p:cNvPr>
          <p:cNvSpPr txBox="1"/>
          <p:nvPr/>
        </p:nvSpPr>
        <p:spPr>
          <a:xfrm>
            <a:off x="674204" y="1194911"/>
            <a:ext cx="10982870" cy="1225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“How can we improve economic opportunities for low-income children? </a:t>
            </a:r>
            <a:br>
              <a:rPr lang="en-US" altLang="ko-K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</a:t>
            </a:r>
            <a:r>
              <a:rPr lang="en-US" altLang="ko-KR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Equality of Opportunity Project </a:t>
            </a:r>
            <a:r>
              <a:rPr lang="en-US" altLang="ko-K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uses “</a:t>
            </a:r>
            <a:r>
              <a:rPr lang="en-US" altLang="ko-KR" sz="24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big data</a:t>
            </a:r>
            <a:r>
              <a:rPr lang="en-US" altLang="ko-K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 </a:t>
            </a:r>
          </a:p>
          <a:p>
            <a:pPr algn="ctr">
              <a:spcBef>
                <a:spcPts val="200"/>
              </a:spcBef>
            </a:pPr>
            <a:r>
              <a:rPr lang="en-US" altLang="ko-K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develop new answers to this question.”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D1C380-B2AE-46CF-4A0B-0F3D841B8FFA}"/>
              </a:ext>
            </a:extLst>
          </p:cNvPr>
          <p:cNvSpPr txBox="1"/>
          <p:nvPr/>
        </p:nvSpPr>
        <p:spPr>
          <a:xfrm>
            <a:off x="551384" y="133762"/>
            <a:ext cx="97210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spc="-100" dirty="0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Examples of Empirical Economics Research</a:t>
            </a:r>
            <a:endParaRPr lang="ko-KR" altLang="en-US" sz="3500" b="1" spc="-100" dirty="0">
              <a:solidFill>
                <a:schemeClr val="tx2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B0B503DD-BDBB-A3EF-8B52-751DE0D92441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27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897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A2D5181-5BB7-491D-BD1B-D6DC762E8500}"/>
              </a:ext>
            </a:extLst>
          </p:cNvPr>
          <p:cNvSpPr txBox="1">
            <a:spLocks/>
          </p:cNvSpPr>
          <p:nvPr/>
        </p:nvSpPr>
        <p:spPr>
          <a:xfrm>
            <a:off x="342102" y="41627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Tahoma" pitchFamily="34" charset="0"/>
                <a:ea typeface="나눔스퀘어" panose="020B0600000101010101" pitchFamily="50" charset="-127"/>
                <a:cs typeface="Tahoma" pitchFamily="34" charset="0"/>
                <a:hlinkClick r:id="rId2"/>
              </a:rPr>
              <a:t>EBS </a:t>
            </a:r>
            <a:r>
              <a:rPr lang="ko-KR" altLang="en-US" sz="3200" b="1" dirty="0">
                <a:latin typeface="Tahoma" pitchFamily="34" charset="0"/>
                <a:ea typeface="나눔스퀘어" panose="020B0600000101010101" pitchFamily="50" charset="-127"/>
                <a:cs typeface="Tahoma" pitchFamily="34" charset="0"/>
                <a:hlinkClick r:id="rId2"/>
              </a:rPr>
              <a:t>위대한 수업</a:t>
            </a:r>
            <a:r>
              <a:rPr lang="en-US" altLang="ko-KR" sz="3200" b="1" dirty="0">
                <a:latin typeface="Tahoma" pitchFamily="34" charset="0"/>
                <a:ea typeface="나눔스퀘어" panose="020B0600000101010101" pitchFamily="50" charset="-127"/>
                <a:cs typeface="Tahoma" pitchFamily="34" charset="0"/>
                <a:hlinkClick r:id="rId2"/>
              </a:rPr>
              <a:t> Great Minds</a:t>
            </a:r>
            <a:endParaRPr lang="en-US" altLang="ko-KR" sz="3200" b="1" dirty="0">
              <a:latin typeface="Tahoma" pitchFamily="34" charset="0"/>
              <a:ea typeface="나눔스퀘어" panose="020B0600000101010101" pitchFamily="50" charset="-127"/>
              <a:cs typeface="Tahoma" pitchFamily="34" charset="0"/>
            </a:endParaRP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7C4BE726-7A87-48BC-9E7F-1064F2E9504C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28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D0C9F0-332E-3A0A-960B-05BF3EF64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32" y="405304"/>
            <a:ext cx="4730378" cy="5760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6C9C539-F60D-4E3D-936F-73E6FD880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837352"/>
            <a:ext cx="4561116" cy="576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D9DF2F-8A58-1D74-72C5-72308734ADA6}"/>
              </a:ext>
            </a:extLst>
          </p:cNvPr>
          <p:cNvSpPr txBox="1"/>
          <p:nvPr/>
        </p:nvSpPr>
        <p:spPr>
          <a:xfrm>
            <a:off x="7176120" y="6381328"/>
            <a:ext cx="3240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linkClick r:id="rId5"/>
              </a:rPr>
              <a:t>강의 시작 영상 보기</a:t>
            </a:r>
            <a:r>
              <a:rPr lang="ko-KR" altLang="en-US" sz="1200" dirty="0"/>
              <a:t> </a:t>
            </a:r>
            <a:r>
              <a:rPr lang="en-US" altLang="ko-KR" sz="1200" dirty="0"/>
              <a:t>&amp; </a:t>
            </a:r>
            <a:r>
              <a:rPr lang="ko-KR" altLang="en-US" sz="1200" dirty="0">
                <a:hlinkClick r:id="rId6"/>
              </a:rPr>
              <a:t>강의 마무리 영상 보기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4646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3970E2-2392-ED21-B4A3-4C77A4E6D414}"/>
              </a:ext>
            </a:extLst>
          </p:cNvPr>
          <p:cNvSpPr txBox="1"/>
          <p:nvPr/>
        </p:nvSpPr>
        <p:spPr>
          <a:xfrm>
            <a:off x="839416" y="908720"/>
            <a:ext cx="10477220" cy="5798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ko-KR" sz="3200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“Closing the gap: The effect of reducing complexity and uncertainty in college pricing on the choices of low-income students” </a:t>
            </a:r>
            <a:br>
              <a:rPr lang="en-US" altLang="ko-KR" sz="3200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3200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(Dynarski et al., 2016)</a:t>
            </a:r>
          </a:p>
          <a:p>
            <a:pPr algn="ctr">
              <a:lnSpc>
                <a:spcPct val="120000"/>
              </a:lnSpc>
            </a:pPr>
            <a:endParaRPr lang="en-US" altLang="ko-KR" sz="2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Clr>
                <a:srgbClr val="3E912B"/>
              </a:buClr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성적이 비슷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함에도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8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왜 소득이 낮은 가정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</a:t>
            </a:r>
            <a:r>
              <a:rPr lang="ko-KR" altLang="en-US" sz="2800" dirty="0">
                <a:solidFill>
                  <a:srgbClr val="3E912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뛰어난 아이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소득이 높은 가정의 아이보다 </a:t>
            </a:r>
            <a:r>
              <a:rPr lang="ko-KR" altLang="en-US" sz="28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명문대에  진학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하는 비율이 이토록 낮을까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pPr marL="285750" indent="-285750">
              <a:lnSpc>
                <a:spcPct val="120000"/>
              </a:lnSpc>
              <a:buClr>
                <a:srgbClr val="3E912B"/>
              </a:buClr>
              <a:buFont typeface="Arial" panose="020B0604020202020204" pitchFamily="34" charset="0"/>
              <a:buChar char="•"/>
            </a:pPr>
            <a:endParaRPr lang="en-US" altLang="ko-KR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Clr>
                <a:srgbClr val="3E912B"/>
              </a:buClr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미국 미시간주 교육부 행정 자료</a:t>
            </a:r>
            <a:r>
              <a:rPr lang="en-US" altLang="ko-KR" sz="28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SAT </a:t>
            </a:r>
            <a:r>
              <a:rPr lang="ko-KR" altLang="en-US" sz="28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성적</a:t>
            </a:r>
            <a:r>
              <a:rPr lang="en-US" altLang="ko-KR" sz="28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8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미시간대 입학 사정 기록</a:t>
            </a:r>
            <a:endParaRPr lang="en-US" altLang="ko-KR" sz="2800" b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Clr>
                <a:srgbClr val="3E912B"/>
              </a:buClr>
              <a:buFont typeface="Arial" panose="020B0604020202020204" pitchFamily="34" charset="0"/>
              <a:buChar char="•"/>
            </a:pPr>
            <a:endParaRPr lang="en-US" altLang="ko-KR" sz="1050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Clr>
                <a:srgbClr val="3E912B"/>
              </a:buClr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입시 초기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단계에 </a:t>
            </a:r>
            <a:r>
              <a:rPr lang="ko-KR" altLang="en-US" sz="28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학비를 전액 보장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해주는 경우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b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미시간대에 지원하는 비율과 등록하는 비율이 큰 폭으로 상승</a:t>
            </a:r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4DF582-9C24-F248-472C-F502803A7126}"/>
              </a:ext>
            </a:extLst>
          </p:cNvPr>
          <p:cNvSpPr txBox="1"/>
          <p:nvPr/>
        </p:nvSpPr>
        <p:spPr>
          <a:xfrm>
            <a:off x="551384" y="133762"/>
            <a:ext cx="108012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spc="-100" dirty="0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Examples of Empirical Economics Research</a:t>
            </a:r>
            <a:endParaRPr lang="ko-KR" altLang="en-US" sz="3500" b="1" spc="-100" dirty="0">
              <a:solidFill>
                <a:schemeClr val="tx2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98079053-11AE-246A-DFFF-1A586853A0D0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29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609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E26A5622-F38C-4036-B815-A7969440CD5D}"/>
              </a:ext>
            </a:extLst>
          </p:cNvPr>
          <p:cNvSpPr txBox="1">
            <a:spLocks/>
          </p:cNvSpPr>
          <p:nvPr/>
        </p:nvSpPr>
        <p:spPr>
          <a:xfrm>
            <a:off x="349825" y="78428"/>
            <a:ext cx="8146706" cy="6142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b="1" spc="-100" dirty="0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Why Economics as my Major &amp; Field?</a:t>
            </a:r>
            <a:endParaRPr lang="ko-KR" altLang="en-US" sz="3500" b="1" spc="-100" dirty="0">
              <a:solidFill>
                <a:schemeClr val="tx2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00E984D-4D2D-49E3-B83D-E82C2D3B7077}"/>
              </a:ext>
            </a:extLst>
          </p:cNvPr>
          <p:cNvSpPr txBox="1">
            <a:spLocks/>
          </p:cNvSpPr>
          <p:nvPr/>
        </p:nvSpPr>
        <p:spPr>
          <a:xfrm>
            <a:off x="5735960" y="1124744"/>
            <a:ext cx="5760640" cy="302401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Indian-born Economics Professor</a:t>
            </a:r>
          </a:p>
          <a:p>
            <a:pPr algn="l"/>
            <a:r>
              <a:rPr lang="en-US" altLang="ko-KR" sz="2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1998, became the first Asian to win the Nobel Prize in Economics</a:t>
            </a:r>
          </a:p>
          <a:p>
            <a:pPr algn="l"/>
            <a:r>
              <a:rPr lang="en-US" altLang="ko-KR" sz="2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Contributed to establishing a framework of economics based on hunger and poverty issues through research on </a:t>
            </a:r>
            <a:br>
              <a:rPr lang="en-US" altLang="ko-KR" sz="2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2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"social choice theory, welfare and poverty indicators, and empirical analysis of hunger issues."</a:t>
            </a: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9F3003D-140B-444B-877A-438AFCDC8CC8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3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49E7A2-E5BE-C555-02EA-E567E155E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904379"/>
            <a:ext cx="4680520" cy="3388717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8863E3C-6080-937F-456B-C15654ABD9AB}"/>
              </a:ext>
            </a:extLst>
          </p:cNvPr>
          <p:cNvSpPr txBox="1">
            <a:spLocks/>
          </p:cNvSpPr>
          <p:nvPr/>
        </p:nvSpPr>
        <p:spPr>
          <a:xfrm>
            <a:off x="695400" y="4581448"/>
            <a:ext cx="10873208" cy="18718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경제학 박사 과정 진학</a:t>
            </a:r>
            <a:r>
              <a:rPr lang="en-US" altLang="ko-KR" sz="2400" dirty="0">
                <a:solidFill>
                  <a:srgbClr val="000000"/>
                </a:solidFill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동기</a:t>
            </a:r>
            <a:endParaRPr lang="en-US" altLang="ko-KR" sz="24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ko-KR" altLang="en-US" sz="2000" b="1" dirty="0"/>
              <a:t>다른 사람이 하라는 일을 하기보다는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</a:t>
            </a:r>
            <a:r>
              <a:rPr lang="ko-KR" altLang="en-US" sz="2000" b="1" dirty="0">
                <a:solidFill>
                  <a:srgbClr val="0070C0"/>
                </a:solidFill>
              </a:rPr>
              <a:t>스스로 하고 싶은 일을 하면서 살고 싶다</a:t>
            </a:r>
            <a:r>
              <a:rPr lang="ko-KR" altLang="en-US" sz="2000" b="1" dirty="0"/>
              <a:t>는 바람</a:t>
            </a:r>
            <a:endParaRPr lang="en-US" altLang="ko-KR" sz="2000" b="1" dirty="0"/>
          </a:p>
          <a:p>
            <a:pPr lvl="1"/>
            <a:r>
              <a:rPr lang="ko-KR" altLang="en-US" sz="2000" dirty="0"/>
              <a:t>학위를 마치면 학위를 가지고 할 수 있는 일의 선택 폭이 넓고 처우가 좋은 편</a:t>
            </a:r>
            <a:endParaRPr lang="en-US" altLang="ko-KR" sz="2000" dirty="0"/>
          </a:p>
          <a:p>
            <a:pPr lvl="1"/>
            <a:r>
              <a:rPr lang="ko-KR" altLang="en-US" sz="2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수학이나 데이터 분석이 적성에 맞다는 생각 </a:t>
            </a:r>
            <a:r>
              <a:rPr lang="en-US" altLang="ko-KR" sz="2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암기</a:t>
            </a:r>
            <a:r>
              <a:rPr lang="en-US" altLang="ko-KR" sz="2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음주</a:t>
            </a:r>
            <a:r>
              <a:rPr lang="en-US" altLang="ko-KR" sz="2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체력 등 고려</a:t>
            </a:r>
            <a:r>
              <a:rPr lang="en-US" altLang="ko-KR" sz="2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lvl="1"/>
            <a:r>
              <a:rPr lang="ko-KR" altLang="en-US" sz="2000" b="1" i="0" dirty="0">
                <a:solidFill>
                  <a:srgbClr val="0070C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재정 지원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가능성 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장학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재단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국비유학생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미국대학 자체 지원</a:t>
            </a:r>
            <a:r>
              <a:rPr lang="en-US" altLang="ko-KR" sz="2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4168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3970E2-2392-ED21-B4A3-4C77A4E6D414}"/>
              </a:ext>
            </a:extLst>
          </p:cNvPr>
          <p:cNvSpPr txBox="1"/>
          <p:nvPr/>
        </p:nvSpPr>
        <p:spPr>
          <a:xfrm>
            <a:off x="827176" y="1124744"/>
            <a:ext cx="10477220" cy="5251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200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“Field of study, earnings, and self-selection” </a:t>
            </a:r>
          </a:p>
          <a:p>
            <a:pPr algn="ctr">
              <a:lnSpc>
                <a:spcPct val="120000"/>
              </a:lnSpc>
            </a:pPr>
            <a:r>
              <a:rPr lang="en-US" altLang="ko-KR" sz="3200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altLang="ko-KR" sz="3200" b="1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Kirkeboen</a:t>
            </a:r>
            <a:r>
              <a:rPr lang="ko-KR" altLang="en-US" sz="3200" b="1" dirty="0">
                <a:solidFill>
                  <a:srgbClr val="0070C0"/>
                </a:solidFill>
                <a:latin typeface="Tahoma" panose="020B0604030504040204" pitchFamily="34" charset="0"/>
                <a:ea typeface="나눔스퀘어" panose="020B0600000101010101" pitchFamily="50" charset="-127"/>
                <a:cs typeface="Tahoma" panose="020B0604030504040204" pitchFamily="34" charset="0"/>
              </a:rPr>
              <a:t> </a:t>
            </a:r>
            <a:r>
              <a:rPr lang="en-US" altLang="ko-KR" sz="3200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</a:t>
            </a:r>
            <a:r>
              <a:rPr lang="ko-KR" altLang="en-US" sz="3200" b="1" dirty="0">
                <a:solidFill>
                  <a:srgbClr val="0070C0"/>
                </a:solidFill>
                <a:latin typeface="Tahoma" panose="020B0604030504040204" pitchFamily="34" charset="0"/>
                <a:ea typeface="나눔스퀘어" panose="020B0600000101010101" pitchFamily="50" charset="-127"/>
                <a:cs typeface="Tahoma" panose="020B0604030504040204" pitchFamily="34" charset="0"/>
              </a:rPr>
              <a:t> </a:t>
            </a:r>
            <a:r>
              <a:rPr lang="en-US" altLang="ko-KR" sz="3200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al., 2021)</a:t>
            </a:r>
          </a:p>
          <a:p>
            <a:pPr algn="ctr">
              <a:lnSpc>
                <a:spcPct val="120000"/>
              </a:lnSpc>
            </a:pPr>
            <a:endParaRPr lang="en-US" altLang="ko-KR" sz="2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Clr>
                <a:srgbClr val="3E912B"/>
              </a:buClr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대학에서 </a:t>
            </a:r>
            <a:r>
              <a:rPr lang="ko-KR" altLang="en-US" sz="28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전공</a:t>
            </a:r>
            <a:r>
              <a:rPr lang="en-US" altLang="ko-KR" sz="28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8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출신 대학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이나 함께 공부한 </a:t>
            </a:r>
            <a:r>
              <a:rPr lang="ko-KR" altLang="en-US" sz="28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동료의 차이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따라 졸업 후 </a:t>
            </a:r>
            <a:r>
              <a:rPr lang="ko-KR" altLang="en-US" sz="28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노동 시장 성과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차이를 보이는가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pPr marL="285750" indent="-285750">
              <a:lnSpc>
                <a:spcPct val="120000"/>
              </a:lnSpc>
              <a:buClr>
                <a:srgbClr val="3E912B"/>
              </a:buClr>
              <a:buFont typeface="Arial" panose="020B0604020202020204" pitchFamily="34" charset="0"/>
              <a:buChar char="•"/>
            </a:pPr>
            <a:endParaRPr lang="en-US" altLang="ko-KR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Clr>
                <a:srgbClr val="3E912B"/>
              </a:buClr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노르웨이 행정데이터 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고등교육 관련 정보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8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출신대학</a:t>
            </a:r>
            <a:r>
              <a:rPr lang="en-US" altLang="ko-KR" sz="28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8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전공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),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졸업 후 </a:t>
            </a:r>
            <a:r>
              <a:rPr lang="ko-KR" altLang="en-US" sz="28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소득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정보</a:t>
            </a:r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Clr>
                <a:srgbClr val="3E912B"/>
              </a:buClr>
              <a:buFont typeface="Arial" panose="020B0604020202020204" pitchFamily="34" charset="0"/>
              <a:buChar char="•"/>
            </a:pPr>
            <a:endParaRPr lang="en-US" altLang="ko-KR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Clr>
                <a:srgbClr val="3E912B"/>
              </a:buClr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전공에 따른 소득 차이는 크지만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b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전공을 고려하면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출신 대학의 랭킹에 따른 차이는 미미한 수준 </a:t>
            </a:r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09E9F7-CC18-71CE-C14D-507864955E65}"/>
              </a:ext>
            </a:extLst>
          </p:cNvPr>
          <p:cNvSpPr txBox="1"/>
          <p:nvPr/>
        </p:nvSpPr>
        <p:spPr>
          <a:xfrm>
            <a:off x="551384" y="133762"/>
            <a:ext cx="1008112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spc="-100" dirty="0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Examples of Empirical Economics Research</a:t>
            </a:r>
            <a:endParaRPr lang="ko-KR" altLang="en-US" sz="3500" b="1" spc="-100" dirty="0">
              <a:solidFill>
                <a:schemeClr val="tx2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478FAE53-DF80-C71D-B12D-F571952E3564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30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792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9F3003D-140B-444B-877A-438AFCDC8CC8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31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79D890-AFB8-C664-FE6D-96CB04A0263B}"/>
              </a:ext>
            </a:extLst>
          </p:cNvPr>
          <p:cNvSpPr txBox="1"/>
          <p:nvPr/>
        </p:nvSpPr>
        <p:spPr>
          <a:xfrm>
            <a:off x="782876" y="1621244"/>
            <a:ext cx="1062624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코로나로 인한 </a:t>
            </a:r>
            <a:r>
              <a:rPr lang="ko-KR" altLang="en-US" sz="28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등교일수</a:t>
            </a:r>
            <a:r>
              <a:rPr lang="ko-KR" altLang="en-US" sz="28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감소</a:t>
            </a:r>
            <a:r>
              <a:rPr lang="en-US" altLang="ko-KR" sz="28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8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평준화</a:t>
            </a:r>
            <a:r>
              <a:rPr lang="ko-KR" altLang="en-US" sz="28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정책</a:t>
            </a:r>
            <a:r>
              <a:rPr lang="en-US" altLang="ko-KR" sz="28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그리고 </a:t>
            </a:r>
            <a:r>
              <a:rPr lang="ko-KR" altLang="en-US" sz="28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청소년 범죄 처벌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b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한국 교육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개인 그리고 사회에 어떤 영향을 주었나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en-US" altLang="ko-KR" sz="2800" b="1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800" b="1" dirty="0">
              <a:solidFill>
                <a:srgbClr val="3E912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rgbClr val="0070C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800" b="1" dirty="0">
                <a:solidFill>
                  <a:srgbClr val="0070C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조기</a:t>
            </a:r>
            <a:r>
              <a:rPr lang="en-US" altLang="ko-KR" sz="2800" b="1" dirty="0">
                <a:solidFill>
                  <a:srgbClr val="0070C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2800" b="1" dirty="0">
                <a:solidFill>
                  <a:srgbClr val="0070C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치매 </a:t>
            </a:r>
            <a:r>
              <a:rPr lang="ko-KR" altLang="en-US" sz="2800" b="1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발병은 본인과 가족의 </a:t>
            </a:r>
            <a:r>
              <a:rPr lang="ko-KR" altLang="en-US" sz="2800" b="1" dirty="0">
                <a:solidFill>
                  <a:srgbClr val="0070C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노동 성과 및 삶</a:t>
            </a:r>
            <a:r>
              <a:rPr lang="ko-KR" altLang="en-US" sz="2800" b="1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에 어떤 변화를 가져오는가</a:t>
            </a:r>
            <a:r>
              <a:rPr lang="en-US" altLang="ko-KR" sz="2800" b="1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r>
              <a:rPr lang="ko-KR" altLang="en-US" sz="2800" b="1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800" b="1" dirty="0">
              <a:highlight>
                <a:srgbClr val="FFFF00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800" b="1" dirty="0">
              <a:solidFill>
                <a:srgbClr val="3E912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육아 휴직 정책</a:t>
            </a:r>
            <a:r>
              <a:rPr lang="ko-KR" altLang="en-US" sz="28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ko-KR" altLang="en-US" sz="28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일가족 양립 정책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확대는 </a:t>
            </a:r>
            <a:r>
              <a:rPr lang="ko-KR" altLang="en-US" sz="28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여성의 경제활동 및 출산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영향을 미치는가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주거복지정책</a:t>
            </a:r>
            <a:r>
              <a:rPr lang="en-US" altLang="ko-KR" sz="28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8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공공임대</a:t>
            </a:r>
            <a:r>
              <a:rPr lang="en-US" altLang="ko-KR" sz="28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8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공공분양</a:t>
            </a:r>
            <a:r>
              <a:rPr lang="en-US" altLang="ko-KR" sz="28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ko-KR" altLang="en-US" sz="28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노동 성과</a:t>
            </a:r>
            <a:r>
              <a:rPr lang="en-US" altLang="ko-KR" sz="28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8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건강</a:t>
            </a:r>
            <a:r>
              <a:rPr lang="en-US" altLang="ko-KR" sz="28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그리고 </a:t>
            </a:r>
            <a:r>
              <a:rPr lang="ko-KR" altLang="en-US" sz="28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자녀의 교육 성과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어떤 영향을 미치는가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CD12A2-BE32-77C1-E612-C3051D4BDF0F}"/>
              </a:ext>
            </a:extLst>
          </p:cNvPr>
          <p:cNvSpPr txBox="1"/>
          <p:nvPr/>
        </p:nvSpPr>
        <p:spPr>
          <a:xfrm>
            <a:off x="551383" y="133762"/>
            <a:ext cx="106262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spc="-100" dirty="0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Survey Results on Research Topic Demand – Korean Economic Association</a:t>
            </a:r>
            <a:endParaRPr lang="ko-KR" altLang="en-US" sz="3500" b="1" spc="-100" dirty="0">
              <a:solidFill>
                <a:schemeClr val="tx2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72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36998" y="1556792"/>
            <a:ext cx="8918004" cy="4104456"/>
          </a:xfrm>
        </p:spPr>
        <p:txBody>
          <a:bodyPr>
            <a:noAutofit/>
          </a:bodyPr>
          <a:lstStyle/>
          <a:p>
            <a:pPr algn="ctr"/>
            <a:r>
              <a:rPr lang="en-US" altLang="ko-KR" sz="8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Recommendation</a:t>
            </a:r>
            <a:endParaRPr lang="ko-KR" altLang="en-US" sz="8000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Tahoma" pitchFamily="34" charset="0"/>
            </a:endParaRPr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33B3373B-9821-55D9-206F-CBC0AAEC31DD}"/>
              </a:ext>
            </a:extLst>
          </p:cNvPr>
          <p:cNvSpPr txBox="1">
            <a:spLocks/>
          </p:cNvSpPr>
          <p:nvPr/>
        </p:nvSpPr>
        <p:spPr>
          <a:xfrm>
            <a:off x="11827994" y="6546653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32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04671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DC3B7BB-63A3-D20A-E91A-40B3BEB30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842" y="692936"/>
            <a:ext cx="5502316" cy="216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1EEF73-78DB-070E-FBC4-5FA2DBBBC6FC}"/>
              </a:ext>
            </a:extLst>
          </p:cNvPr>
          <p:cNvSpPr txBox="1">
            <a:spLocks/>
          </p:cNvSpPr>
          <p:nvPr/>
        </p:nvSpPr>
        <p:spPr>
          <a:xfrm>
            <a:off x="348496" y="20294"/>
            <a:ext cx="8498662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Tahoma" pitchFamily="34" charset="0"/>
                <a:ea typeface="나눔스퀘어" panose="020B0600000101010101" pitchFamily="50" charset="-127"/>
                <a:cs typeface="Tahoma" pitchFamily="34" charset="0"/>
                <a:hlinkClick r:id="rId3"/>
              </a:rPr>
              <a:t>EBS </a:t>
            </a:r>
            <a:r>
              <a:rPr lang="ko-KR" altLang="en-US" sz="3200" b="1" dirty="0">
                <a:latin typeface="Tahoma" pitchFamily="34" charset="0"/>
                <a:ea typeface="나눔스퀘어" panose="020B0600000101010101" pitchFamily="50" charset="-127"/>
                <a:cs typeface="Tahoma" pitchFamily="34" charset="0"/>
                <a:hlinkClick r:id="rId3"/>
              </a:rPr>
              <a:t>위대한 수업</a:t>
            </a:r>
            <a:r>
              <a:rPr lang="en-US" altLang="ko-KR" sz="3200" b="1" dirty="0">
                <a:latin typeface="Tahoma" pitchFamily="34" charset="0"/>
                <a:ea typeface="나눔스퀘어" panose="020B0600000101010101" pitchFamily="50" charset="-127"/>
                <a:cs typeface="Tahoma" pitchFamily="34" charset="0"/>
                <a:hlinkClick r:id="rId3"/>
              </a:rPr>
              <a:t>, GREAT MINDS (Economics)</a:t>
            </a:r>
            <a:endParaRPr lang="ko-KR" altLang="en-US" sz="3200" b="1" dirty="0">
              <a:latin typeface="Tahoma" pitchFamily="34" charset="0"/>
              <a:ea typeface="나눔스퀘어" panose="020B0600000101010101" pitchFamily="50" charset="-127"/>
              <a:cs typeface="Tahoma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EB9F1DB-E847-A865-ED1B-020367FFD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675" y="2961048"/>
            <a:ext cx="5169421" cy="90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3093BD8-4E84-003A-6AC6-05730C29D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5314" y="4885671"/>
            <a:ext cx="5750846" cy="9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E1EDF54-9D1C-0B4C-CEE0-DD1510ACD2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1263" y="3926525"/>
            <a:ext cx="5345217" cy="9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C501B0-C88C-1F12-596C-70355871EA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1565" y="5841368"/>
            <a:ext cx="4644915" cy="900000"/>
          </a:xfrm>
          <a:prstGeom prst="rect">
            <a:avLst/>
          </a:prstGeom>
        </p:spPr>
      </p:pic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B0697A7C-2A70-D555-683D-CE0FED1ACEF2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33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391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D2AA25F0-2772-4D41-B4B8-6F81E1B52B95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34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  <p:pic>
        <p:nvPicPr>
          <p:cNvPr id="8" name="그림 7" descr="텍스트, 인간의 얼굴, 사람, 의류이(가) 표시된 사진&#10;&#10;자동 생성된 설명">
            <a:extLst>
              <a:ext uri="{FF2B5EF4-FFF2-40B4-BE49-F238E27FC236}">
                <a16:creationId xmlns:a16="http://schemas.microsoft.com/office/drawing/2014/main" id="{1254DD17-BA69-4203-20FE-D2061AF03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1845224"/>
            <a:ext cx="2433803" cy="3600000"/>
          </a:xfrm>
          <a:prstGeom prst="rect">
            <a:avLst/>
          </a:prstGeom>
        </p:spPr>
      </p:pic>
      <p:pic>
        <p:nvPicPr>
          <p:cNvPr id="13" name="그림 12" descr="텍스트, 책, 포스터, 고양이이(가) 표시된 사진&#10;&#10;자동 생성된 설명">
            <a:extLst>
              <a:ext uri="{FF2B5EF4-FFF2-40B4-BE49-F238E27FC236}">
                <a16:creationId xmlns:a16="http://schemas.microsoft.com/office/drawing/2014/main" id="{0E47CE0D-E6A8-5810-9E8C-0E3A37139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70" y="1845224"/>
            <a:ext cx="2479399" cy="3600000"/>
          </a:xfrm>
          <a:prstGeom prst="rect">
            <a:avLst/>
          </a:prstGeom>
        </p:spPr>
      </p:pic>
      <p:pic>
        <p:nvPicPr>
          <p:cNvPr id="15" name="그림 14" descr="텍스트, 폰트, 스크린샷, 그래픽 디자인이(가) 표시된 사진&#10;&#10;자동 생성된 설명">
            <a:extLst>
              <a:ext uri="{FF2B5EF4-FFF2-40B4-BE49-F238E27FC236}">
                <a16:creationId xmlns:a16="http://schemas.microsoft.com/office/drawing/2014/main" id="{5AEB3A02-D58F-3719-1CC8-8B83CC46DE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9" t="6667" r="7849" b="4434"/>
          <a:stretch/>
        </p:blipFill>
        <p:spPr>
          <a:xfrm>
            <a:off x="9624392" y="1845224"/>
            <a:ext cx="2429313" cy="3600000"/>
          </a:xfrm>
          <a:prstGeom prst="rect">
            <a:avLst/>
          </a:prstGeom>
        </p:spPr>
      </p:pic>
      <p:pic>
        <p:nvPicPr>
          <p:cNvPr id="1026" name="Picture 2" descr="우리에게는 다른 데이터가 필요하다 대표 이미지">
            <a:extLst>
              <a:ext uri="{FF2B5EF4-FFF2-40B4-BE49-F238E27FC236}">
                <a16:creationId xmlns:a16="http://schemas.microsoft.com/office/drawing/2014/main" id="{C93FFAE7-903A-FB41-8BCE-4A08BB8E6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431" y="1845224"/>
            <a:ext cx="24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경제학이 필요한 순간 대표 이미지">
            <a:extLst>
              <a:ext uri="{FF2B5EF4-FFF2-40B4-BE49-F238E27FC236}">
                <a16:creationId xmlns:a16="http://schemas.microsoft.com/office/drawing/2014/main" id="{277886A8-1BC2-4005-B0B3-F871A4866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108" y="1845224"/>
            <a:ext cx="24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FF91C95-709F-8225-DC93-1950C84EAAC3}"/>
              </a:ext>
            </a:extLst>
          </p:cNvPr>
          <p:cNvSpPr txBox="1">
            <a:spLocks/>
          </p:cNvSpPr>
          <p:nvPr/>
        </p:nvSpPr>
        <p:spPr>
          <a:xfrm>
            <a:off x="348496" y="20294"/>
            <a:ext cx="11479498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Tahoma" pitchFamily="34" charset="0"/>
                <a:ea typeface="나눔스퀘어" panose="020B0600000101010101" pitchFamily="50" charset="-127"/>
                <a:cs typeface="Tahoma" pitchFamily="34" charset="0"/>
              </a:rPr>
              <a:t>Recommended Books (1) – Data Analysis and Economics</a:t>
            </a:r>
            <a:endParaRPr lang="ko-KR" altLang="en-US" sz="3200" b="1" dirty="0">
              <a:latin typeface="Tahoma" pitchFamily="34" charset="0"/>
              <a:ea typeface="나눔스퀘어" panose="020B0600000101010101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51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A34D7CF-AEFA-4A1E-96E7-EC61A5662E22}"/>
              </a:ext>
            </a:extLst>
          </p:cNvPr>
          <p:cNvSpPr txBox="1">
            <a:spLocks/>
          </p:cNvSpPr>
          <p:nvPr/>
        </p:nvSpPr>
        <p:spPr>
          <a:xfrm>
            <a:off x="348496" y="20294"/>
            <a:ext cx="11364128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Tahoma" pitchFamily="34" charset="0"/>
                <a:ea typeface="나눔스퀘어" panose="020B0600000101010101" pitchFamily="50" charset="-127"/>
                <a:cs typeface="Tahoma" pitchFamily="34" charset="0"/>
              </a:rPr>
              <a:t>Recommended Books (2) – Data Analysis and Economics</a:t>
            </a:r>
            <a:endParaRPr lang="ko-KR" altLang="en-US" sz="3200" b="1" dirty="0">
              <a:latin typeface="Tahoma" pitchFamily="34" charset="0"/>
              <a:ea typeface="나눔스퀘어" panose="020B0600000101010101" pitchFamily="50" charset="-127"/>
              <a:cs typeface="Tahoma" pitchFamily="34" charset="0"/>
            </a:endParaRP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D2AA25F0-2772-4D41-B4B8-6F81E1B52B95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35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  <p:pic>
        <p:nvPicPr>
          <p:cNvPr id="5" name="그림 4" descr="텍스트, 주방 도구, 은식기, 숟가락이(가) 표시된 사진&#10;&#10;자동 생성된 설명">
            <a:extLst>
              <a:ext uri="{FF2B5EF4-FFF2-40B4-BE49-F238E27FC236}">
                <a16:creationId xmlns:a16="http://schemas.microsoft.com/office/drawing/2014/main" id="{BA43E57F-378C-A4FD-FF11-89A8EB16C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90" y="1772816"/>
            <a:ext cx="2167606" cy="3240000"/>
          </a:xfrm>
          <a:prstGeom prst="rect">
            <a:avLst/>
          </a:prstGeom>
        </p:spPr>
      </p:pic>
      <p:pic>
        <p:nvPicPr>
          <p:cNvPr id="11" name="그림 10" descr="텍스트, 인간의 얼굴, 포스터, 전단지이(가) 표시된 사진&#10;&#10;자동 생성된 설명">
            <a:extLst>
              <a:ext uri="{FF2B5EF4-FFF2-40B4-BE49-F238E27FC236}">
                <a16:creationId xmlns:a16="http://schemas.microsoft.com/office/drawing/2014/main" id="{02A2FEA3-E03F-51CF-D618-5DC214F03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187" y="1802552"/>
            <a:ext cx="2190422" cy="3240000"/>
          </a:xfrm>
          <a:prstGeom prst="rect">
            <a:avLst/>
          </a:prstGeom>
        </p:spPr>
      </p:pic>
      <p:pic>
        <p:nvPicPr>
          <p:cNvPr id="17" name="그림 16" descr="텍스트, 스크린샷, 슈트, 의류이(가) 표시된 사진&#10;&#10;자동 생성된 설명">
            <a:extLst>
              <a:ext uri="{FF2B5EF4-FFF2-40B4-BE49-F238E27FC236}">
                <a16:creationId xmlns:a16="http://schemas.microsoft.com/office/drawing/2014/main" id="{15033DCC-C83F-61E5-C762-E7C9A6C95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900" y="1781619"/>
            <a:ext cx="1999892" cy="3240000"/>
          </a:xfrm>
          <a:prstGeom prst="rect">
            <a:avLst/>
          </a:prstGeom>
        </p:spPr>
      </p:pic>
      <p:pic>
        <p:nvPicPr>
          <p:cNvPr id="6146" name="Picture 2" descr="실무로 통하는 인과추론 with 파이썬 대표 이미지">
            <a:extLst>
              <a:ext uri="{FF2B5EF4-FFF2-40B4-BE49-F238E27FC236}">
                <a16:creationId xmlns:a16="http://schemas.microsoft.com/office/drawing/2014/main" id="{6264191A-3D9A-B383-53E4-0EC3B3D91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083" y="1770544"/>
            <a:ext cx="251938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5568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06187-7335-B7A0-9FDC-5D544FC3B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C039241-96ED-D71B-9193-0B1C6D660A16}"/>
              </a:ext>
            </a:extLst>
          </p:cNvPr>
          <p:cNvSpPr txBox="1">
            <a:spLocks/>
          </p:cNvSpPr>
          <p:nvPr/>
        </p:nvSpPr>
        <p:spPr>
          <a:xfrm>
            <a:off x="348496" y="20294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Tahoma" pitchFamily="34" charset="0"/>
                <a:ea typeface="나눔스퀘어" panose="020B0600000101010101" pitchFamily="50" charset="-127"/>
                <a:cs typeface="Tahoma" pitchFamily="34" charset="0"/>
              </a:rPr>
              <a:t>Recommended Online Lectures</a:t>
            </a:r>
            <a:endParaRPr lang="ko-KR" altLang="en-US" sz="3200" b="1" dirty="0">
              <a:latin typeface="Tahoma" pitchFamily="34" charset="0"/>
              <a:ea typeface="나눔스퀘어" panose="020B0600000101010101" pitchFamily="50" charset="-127"/>
              <a:cs typeface="Tahoma" pitchFamily="34" charset="0"/>
            </a:endParaRP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B1646C79-8C22-B3A9-4367-05A5A00B8BD3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36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hlinkClick r:id="rId2"/>
            <a:extLst>
              <a:ext uri="{FF2B5EF4-FFF2-40B4-BE49-F238E27FC236}">
                <a16:creationId xmlns:a16="http://schemas.microsoft.com/office/drawing/2014/main" id="{515C5577-4495-0075-C551-4B3807A45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27" y="1196752"/>
            <a:ext cx="5295249" cy="4680000"/>
          </a:xfrm>
          <a:prstGeom prst="rect">
            <a:avLst/>
          </a:prstGeom>
        </p:spPr>
      </p:pic>
      <p:pic>
        <p:nvPicPr>
          <p:cNvPr id="7" name="그림 6">
            <a:hlinkClick r:id="rId4"/>
            <a:extLst>
              <a:ext uri="{FF2B5EF4-FFF2-40B4-BE49-F238E27FC236}">
                <a16:creationId xmlns:a16="http://schemas.microsoft.com/office/drawing/2014/main" id="{8C477310-05D0-E966-23FA-810C64887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008" y="1197272"/>
            <a:ext cx="5402927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272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5440" y="1412776"/>
            <a:ext cx="10081120" cy="4104456"/>
          </a:xfrm>
        </p:spPr>
        <p:txBody>
          <a:bodyPr>
            <a:noAutofit/>
          </a:bodyPr>
          <a:lstStyle/>
          <a:p>
            <a:pPr algn="ctr"/>
            <a:r>
              <a:rPr lang="en-US" altLang="ko-KR" sz="6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Thank you for Listening</a:t>
            </a:r>
            <a:br>
              <a:rPr lang="en-US" altLang="ko-KR" sz="6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</a:br>
            <a:br>
              <a:rPr lang="en-US" altLang="ko-KR" sz="6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</a:br>
            <a:r>
              <a:rPr lang="en-US" altLang="ko-KR" sz="9600" b="1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Q</a:t>
            </a:r>
            <a:r>
              <a:rPr lang="ko-KR" altLang="en-US" sz="9600" b="1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 </a:t>
            </a:r>
            <a:r>
              <a:rPr lang="en-US" altLang="ko-KR" sz="9600" b="1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&amp; A</a:t>
            </a:r>
            <a:br>
              <a:rPr lang="en-US" altLang="ko-KR" sz="3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</a:br>
            <a:br>
              <a:rPr lang="en-US" altLang="ko-KR" sz="6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</a:br>
            <a:r>
              <a:rPr lang="en-US" altLang="ko-KR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jaesungc@skku.edu</a:t>
            </a:r>
            <a:endParaRPr lang="ko-KR" altLang="en-US" sz="6000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2796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500" y="1484784"/>
            <a:ext cx="8763000" cy="4104456"/>
          </a:xfrm>
        </p:spPr>
        <p:txBody>
          <a:bodyPr>
            <a:noAutofit/>
          </a:bodyPr>
          <a:lstStyle/>
          <a:p>
            <a:pPr algn="ctr"/>
            <a:r>
              <a:rPr lang="en-US" altLang="ko-KR" sz="8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ahoma" pitchFamily="34" charset="0"/>
              </a:rPr>
              <a:t>Appendix</a:t>
            </a:r>
            <a:endParaRPr lang="ko-KR" altLang="en-US" sz="8000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2101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00E984D-4D2D-49E3-B83D-E82C2D3B7077}"/>
              </a:ext>
            </a:extLst>
          </p:cNvPr>
          <p:cNvSpPr txBox="1">
            <a:spLocks/>
          </p:cNvSpPr>
          <p:nvPr/>
        </p:nvSpPr>
        <p:spPr>
          <a:xfrm>
            <a:off x="333318" y="845382"/>
            <a:ext cx="11547303" cy="748026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95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  <a:r>
              <a:rPr lang="en-US" altLang="ko-KR" sz="295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Polarized embrace: South Korean media coverage of human rights, 1990–2016</a:t>
            </a:r>
            <a:r>
              <a:rPr lang="en-US" altLang="ko-KR" sz="295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26A5622-F38C-4036-B815-A7969440CD5D}"/>
              </a:ext>
            </a:extLst>
          </p:cNvPr>
          <p:cNvSpPr txBox="1">
            <a:spLocks/>
          </p:cNvSpPr>
          <p:nvPr/>
        </p:nvSpPr>
        <p:spPr>
          <a:xfrm>
            <a:off x="333319" y="-2620"/>
            <a:ext cx="7609562" cy="63086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10000"/>
              </a:lnSpc>
            </a:pPr>
            <a:r>
              <a:rPr lang="en-US" altLang="ko-KR" sz="3382" b="1" spc="-106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Koo &amp; Choi (2019)</a:t>
            </a:r>
            <a:endParaRPr lang="ko-KR" altLang="en-US" sz="3382" b="1" spc="-106" dirty="0">
              <a:solidFill>
                <a:schemeClr val="tx2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E51ADA-B461-41D7-83B3-24DD852E284D}"/>
              </a:ext>
            </a:extLst>
          </p:cNvPr>
          <p:cNvSpPr txBox="1"/>
          <p:nvPr/>
        </p:nvSpPr>
        <p:spPr>
          <a:xfrm>
            <a:off x="333318" y="1785363"/>
            <a:ext cx="11547303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070" indent="-257070">
              <a:buFont typeface="Arial" panose="020B0604020202020204" pitchFamily="34" charset="0"/>
              <a:buChar char="•"/>
            </a:pPr>
            <a:r>
              <a:rPr lang="en-US" altLang="ko-KR" sz="2400" b="1" u="sng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Webscraped</a:t>
            </a:r>
            <a:r>
              <a:rPr lang="en-US" altLang="ko-KR" sz="24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all articles published in the four newspapers with the term “human rights”</a:t>
            </a:r>
            <a:r>
              <a:rPr lang="en-US" altLang="ko-K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ko-KR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인권</a:t>
            </a:r>
            <a:r>
              <a:rPr lang="en-US" altLang="ko-K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altLang="ko-KR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99830" lvl="1" indent="-25707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조선일보</a:t>
            </a: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중앙일보</a:t>
            </a: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한겨레신문</a:t>
            </a: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경향신문</a:t>
            </a:r>
            <a:endParaRPr lang="en-US" altLang="ko-K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99830" lvl="1" indent="-25707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101,689 </a:t>
            </a:r>
            <a:r>
              <a:rPr lang="ko-KR" alt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편의 기사</a:t>
            </a: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endParaRPr lang="en-US" altLang="ko-KR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57070" indent="-25707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인권과 관련이 없는 기사 제외하기</a:t>
            </a:r>
            <a:endParaRPr lang="en-US" altLang="ko-KR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99830" lvl="1" indent="-25707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Inkwon</a:t>
            </a: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emerged as a part of the name of a famous Korean celebrity, </a:t>
            </a:r>
            <a:r>
              <a:rPr lang="en-US" altLang="ko-KR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Inkwon</a:t>
            </a: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Jeon</a:t>
            </a:r>
            <a:r>
              <a:rPr lang="en-US" altLang="ko-KR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ko-KR" alt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전인권</a:t>
            </a: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599830" lvl="1" indent="-25707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Inkwon</a:t>
            </a: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was a part of another word, such as coupons (</a:t>
            </a:r>
            <a:r>
              <a:rPr lang="ko-KR" alt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할인권</a:t>
            </a:r>
            <a:r>
              <a:rPr lang="en-US" altLang="ko-K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</a:p>
          <a:p>
            <a:endParaRPr lang="en-US" altLang="ko-KR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3816" indent="-214225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Special symbols and characters</a:t>
            </a:r>
            <a:endParaRPr lang="en-US" altLang="ko-KR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3816" indent="-214225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Meta-information</a:t>
            </a:r>
            <a:r>
              <a:rPr lang="en-US" altLang="ko-K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such as author information for newspaper articles and news providers such as AP News</a:t>
            </a:r>
          </a:p>
          <a:p>
            <a:pPr marL="73816" indent="-214225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Advertisements and additional news lists attached</a:t>
            </a:r>
            <a:endParaRPr lang="ko-KR" altLang="en-US" sz="2400" dirty="0">
              <a:latin typeface="Tahoma" panose="020B0604030504040204" pitchFamily="34" charset="0"/>
              <a:ea typeface="나눔스퀘어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F441D094-C007-4896-BC45-491DB5D5B682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39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45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609600" y="76200"/>
            <a:ext cx="9302824" cy="625474"/>
          </a:xfrm>
        </p:spPr>
        <p:txBody>
          <a:bodyPr>
            <a:normAutofit/>
          </a:bodyPr>
          <a:lstStyle/>
          <a:p>
            <a:r>
              <a:rPr lang="en-US" altLang="ko-KR" sz="3500" b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 Topics in Economics of Education</a:t>
            </a:r>
            <a:endParaRPr lang="ko-KR" altLang="en-US" sz="3500" b="1" spc="-100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9C56B7-5ACB-36E6-0D25-77ED138B67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701" r="24340" b="10113"/>
          <a:stretch/>
        </p:blipFill>
        <p:spPr>
          <a:xfrm>
            <a:off x="719620" y="836712"/>
            <a:ext cx="5786588" cy="1656184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E909640A-7CFD-FFFF-B4F6-CA7D99E710A3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4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8AB4558-F47E-0E2D-4274-C4EAA6982E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0009"/>
          <a:stretch/>
        </p:blipFill>
        <p:spPr>
          <a:xfrm>
            <a:off x="1045174" y="2709080"/>
            <a:ext cx="5050826" cy="28787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8A6596B-8117-E624-3C72-F75B74DDE51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6433" b="-1"/>
          <a:stretch/>
        </p:blipFill>
        <p:spPr>
          <a:xfrm>
            <a:off x="1271662" y="3573016"/>
            <a:ext cx="4682504" cy="320379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19717A0-1771-368E-0584-BB9E323001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4996"/>
          <a:stretch/>
        </p:blipFill>
        <p:spPr>
          <a:xfrm>
            <a:off x="1045174" y="3068960"/>
            <a:ext cx="5050826" cy="50405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038CF28-935C-D3C5-035B-85F94A32F3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826" y="2780928"/>
            <a:ext cx="5076822" cy="3096344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E11950D-F0CA-F58D-428F-8C4DEB370F95}"/>
              </a:ext>
            </a:extLst>
          </p:cNvPr>
          <p:cNvSpPr txBox="1"/>
          <p:nvPr/>
        </p:nvSpPr>
        <p:spPr>
          <a:xfrm>
            <a:off x="7392144" y="1307765"/>
            <a:ext cx="4152244" cy="1257139"/>
          </a:xfrm>
          <a:prstGeom prst="rect">
            <a:avLst/>
          </a:prstGeom>
          <a:noFill/>
          <a:ln>
            <a:solidFill>
              <a:srgbClr val="0070C0"/>
            </a:solidFill>
            <a:prstDash val="solid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001132"/>
              </a:buClr>
            </a:pPr>
            <a:r>
              <a:rPr lang="ko-KR" altLang="en-US" sz="2000" b="1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학교폭력 발생 실태의 통시적 분석 </a:t>
            </a:r>
            <a:r>
              <a:rPr lang="en-US" altLang="ko-KR" sz="2000" b="1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(2025)</a:t>
            </a:r>
          </a:p>
          <a:p>
            <a:pPr marL="342900" indent="-342900">
              <a:lnSpc>
                <a:spcPct val="150000"/>
              </a:lnSpc>
              <a:buClr>
                <a:srgbClr val="001132"/>
              </a:buClr>
              <a:buFontTx/>
              <a:buChar char="-"/>
            </a:pPr>
            <a:r>
              <a:rPr lang="ko-KR" altLang="en-US" sz="1600" b="1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학교폭력실태조사 학생 전수 자료 분석</a:t>
            </a:r>
            <a:endParaRPr lang="en-US" altLang="ko-KR" sz="1600" b="1" spc="-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Clr>
                <a:srgbClr val="001132"/>
              </a:buClr>
              <a:buFontTx/>
              <a:buChar char="-"/>
            </a:pPr>
            <a:r>
              <a:rPr lang="ko-KR" altLang="en-US" sz="1600" b="1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학교급별 단성학교 여부에 따른 차이</a:t>
            </a:r>
            <a:endParaRPr lang="en-US" altLang="ko-KR" sz="1600" b="1" spc="-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628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A34D7CF-AEFA-4A1E-96E7-EC61A5662E22}"/>
              </a:ext>
            </a:extLst>
          </p:cNvPr>
          <p:cNvSpPr txBox="1">
            <a:spLocks/>
          </p:cNvSpPr>
          <p:nvPr/>
        </p:nvSpPr>
        <p:spPr>
          <a:xfrm>
            <a:off x="348496" y="20294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Tahoma" pitchFamily="34" charset="0"/>
                <a:ea typeface="나눔스퀘어" panose="020B0600000101010101" pitchFamily="50" charset="-127"/>
                <a:cs typeface="Tahoma" pitchFamily="34" charset="0"/>
              </a:rPr>
              <a:t>Research in Macro Economics</a:t>
            </a:r>
            <a:endParaRPr lang="ko-KR" altLang="en-US" sz="3200" b="1" dirty="0">
              <a:latin typeface="Tahoma" pitchFamily="34" charset="0"/>
              <a:ea typeface="나눔스퀘어" panose="020B0600000101010101" pitchFamily="50" charset="-127"/>
              <a:cs typeface="Tahoma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CDC1A7-F99B-4FFE-915C-4DDA4483C8E6}"/>
              </a:ext>
            </a:extLst>
          </p:cNvPr>
          <p:cNvSpPr txBox="1"/>
          <p:nvPr/>
        </p:nvSpPr>
        <p:spPr>
          <a:xfrm>
            <a:off x="311726" y="823593"/>
            <a:ext cx="11554691" cy="1719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10000"/>
              </a:lnSpc>
            </a:pPr>
            <a:r>
              <a:rPr lang="en-US" altLang="ko-KR" sz="2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Baker et al. (QJE 2016)</a:t>
            </a:r>
          </a:p>
          <a:p>
            <a:pPr marL="285750" indent="-285750" fontAlgn="base">
              <a:lnSpc>
                <a:spcPct val="110000"/>
              </a:lnSpc>
              <a:buFont typeface="Arial" pitchFamily="34" charset="0"/>
              <a:buChar char="•"/>
            </a:pPr>
            <a:endParaRPr lang="en-US" altLang="ko-KR" sz="7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85750" indent="-285750" fontAlgn="base">
              <a:lnSpc>
                <a:spcPct val="110000"/>
              </a:lnSpc>
              <a:buFont typeface="Arial" pitchFamily="34" charset="0"/>
              <a:buChar char="•"/>
            </a:pPr>
            <a:r>
              <a:rPr lang="en-US" altLang="ko-KR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Assemble the full texts of </a:t>
            </a:r>
            <a:r>
              <a:rPr lang="en-US" altLang="ko-KR" sz="2000" u="sng" dirty="0">
                <a:latin typeface="Tahoma" pitchFamily="34" charset="0"/>
                <a:ea typeface="Tahoma" pitchFamily="34" charset="0"/>
                <a:cs typeface="Tahoma" pitchFamily="34" charset="0"/>
              </a:rPr>
              <a:t>10 leading newspapers </a:t>
            </a:r>
            <a:r>
              <a:rPr lang="en-US" altLang="ko-KR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to construct a daily index of economic policy uncertainty: </a:t>
            </a:r>
            <a:r>
              <a:rPr lang="en-US" altLang="ko-KR" sz="2000" b="1" dirty="0">
                <a:latin typeface="Tahoma" pitchFamily="34" charset="0"/>
                <a:ea typeface="Tahoma" pitchFamily="34" charset="0"/>
                <a:cs typeface="Tahoma" pitchFamily="34" charset="0"/>
                <a:hlinkClick r:id="rId2"/>
              </a:rPr>
              <a:t>Economic Policy Uncertainty Index</a:t>
            </a:r>
            <a:endParaRPr lang="en-US" altLang="ko-KR" sz="20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742950" lvl="1" indent="-285750" fontAlgn="base">
              <a:lnSpc>
                <a:spcPct val="110000"/>
              </a:lnSpc>
              <a:buFont typeface="Arial" pitchFamily="34" charset="0"/>
              <a:buChar char="•"/>
            </a:pPr>
            <a:endParaRPr lang="en-US" altLang="ko-KR" sz="7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85750" indent="-285750" fontAlgn="base">
              <a:lnSpc>
                <a:spcPct val="110000"/>
              </a:lnSpc>
              <a:buFont typeface="Arial" pitchFamily="34" charset="0"/>
              <a:buChar char="•"/>
            </a:pPr>
            <a:r>
              <a:rPr lang="en-US" altLang="ko-KR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Important for understanding firm investment decisions and macroeconomic activity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B9FC82-4E58-4F5F-B5FA-FF03A49A4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1" y="2588637"/>
            <a:ext cx="5298735" cy="4224337"/>
          </a:xfrm>
          <a:prstGeom prst="rect">
            <a:avLst/>
          </a:prstGeom>
        </p:spPr>
      </p:pic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D2AA25F0-2772-4D41-B4B8-6F81E1B52B95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40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89895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A2D5181-5BB7-491D-BD1B-D6DC762E8500}"/>
              </a:ext>
            </a:extLst>
          </p:cNvPr>
          <p:cNvSpPr txBox="1">
            <a:spLocks/>
          </p:cNvSpPr>
          <p:nvPr/>
        </p:nvSpPr>
        <p:spPr>
          <a:xfrm>
            <a:off x="342102" y="41627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Tahoma" pitchFamily="34" charset="0"/>
                <a:ea typeface="나눔스퀘어" panose="020B0600000101010101" pitchFamily="50" charset="-127"/>
                <a:cs typeface="Tahoma" pitchFamily="34" charset="0"/>
              </a:rPr>
              <a:t>Research in Macro Economics</a:t>
            </a:r>
            <a:endParaRPr lang="ko-KR" altLang="en-US" sz="3200" b="1" dirty="0">
              <a:latin typeface="Tahoma" pitchFamily="34" charset="0"/>
              <a:ea typeface="나눔스퀘어" panose="020B0600000101010101" pitchFamily="50" charset="-127"/>
              <a:cs typeface="Tahoma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13964-909E-4CFC-816D-E1234A564F50}"/>
              </a:ext>
            </a:extLst>
          </p:cNvPr>
          <p:cNvSpPr txBox="1"/>
          <p:nvPr/>
        </p:nvSpPr>
        <p:spPr>
          <a:xfrm>
            <a:off x="374073" y="734291"/>
            <a:ext cx="11481954" cy="2298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10000"/>
              </a:lnSpc>
            </a:pPr>
            <a:r>
              <a:rPr lang="en-US" altLang="ko-KR" sz="2400" b="1" dirty="0">
                <a:latin typeface="Tahoma" pitchFamily="34" charset="0"/>
                <a:ea typeface="Tahoma" pitchFamily="34" charset="0"/>
                <a:cs typeface="Tahoma" pitchFamily="34" charset="0"/>
                <a:hlinkClick r:id="rId2"/>
              </a:rPr>
              <a:t>* South Korea Monthly Index</a:t>
            </a:r>
            <a:endParaRPr lang="en-US" altLang="ko-KR" sz="24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85750" indent="-285750" fontAlgn="base">
              <a:lnSpc>
                <a:spcPct val="110000"/>
              </a:lnSpc>
              <a:buFont typeface="Arial" pitchFamily="34" charset="0"/>
              <a:buChar char="•"/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Donga </a:t>
            </a:r>
            <a:r>
              <a:rPr lang="en-US" altLang="ko-K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Ilbo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altLang="ko-K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Kyunghyang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altLang="ko-K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Maeil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Economic, </a:t>
            </a:r>
            <a:r>
              <a:rPr lang="en-US" altLang="ko-K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Hankyoresh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altLang="ko-K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Hankook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Korea Economic Daily</a:t>
            </a:r>
          </a:p>
          <a:p>
            <a:pPr marL="285750" indent="-285750" fontAlgn="base">
              <a:lnSpc>
                <a:spcPct val="110000"/>
              </a:lnSpc>
              <a:buFont typeface="Arial" pitchFamily="34" charset="0"/>
              <a:buChar char="•"/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Method: Count the number of newspaper articles containing the terms </a:t>
            </a:r>
          </a:p>
          <a:p>
            <a:pPr marL="800100" lvl="1" indent="-342900" fontAlgn="base">
              <a:lnSpc>
                <a:spcPct val="110000"/>
              </a:lnSpc>
              <a:buFont typeface="+mj-lt"/>
              <a:buAutoNum type="arabicPeriod"/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uncertain or uncertainty; </a:t>
            </a:r>
          </a:p>
          <a:p>
            <a:pPr marL="800100" lvl="1" indent="-342900" fontAlgn="base">
              <a:lnSpc>
                <a:spcPct val="110000"/>
              </a:lnSpc>
              <a:buFont typeface="+mj-lt"/>
              <a:buAutoNum type="arabicPeriod"/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economic, economy or commerce; </a:t>
            </a:r>
          </a:p>
          <a:p>
            <a:pPr marL="800100" lvl="1" indent="-342900" fontAlgn="base">
              <a:lnSpc>
                <a:spcPct val="110000"/>
              </a:lnSpc>
              <a:buFont typeface="+mj-lt"/>
              <a:buAutoNum type="arabicPeriod"/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government, "Blue House", congress, authorities, legislation, tax, regulation, "Bank of Korea", "central bank", deficit, WTO, law/bill or "ministry of finance"</a:t>
            </a:r>
            <a:endParaRPr lang="ko-KR" altLang="en-US" sz="2400" dirty="0">
              <a:latin typeface="Tahoma" panose="020B0604030504040204" pitchFamily="34" charset="0"/>
              <a:ea typeface="나눔스퀘어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5151A22-6574-4B94-A005-1EAA9A52B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832" y="3176981"/>
            <a:ext cx="6778336" cy="3570184"/>
          </a:xfrm>
          <a:prstGeom prst="rect">
            <a:avLst/>
          </a:prstGeom>
        </p:spPr>
      </p:pic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7C4BE726-7A87-48BC-9E7F-1064F2E9504C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41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76170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E26A5622-F38C-4036-B815-A7969440CD5D}"/>
              </a:ext>
            </a:extLst>
          </p:cNvPr>
          <p:cNvSpPr txBox="1">
            <a:spLocks/>
          </p:cNvSpPr>
          <p:nvPr/>
        </p:nvSpPr>
        <p:spPr>
          <a:xfrm>
            <a:off x="349825" y="102563"/>
            <a:ext cx="8146706" cy="7341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b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EPU </a:t>
            </a:r>
            <a:r>
              <a:rPr lang="ko-KR" altLang="en-US" sz="3500" b="1" spc="-100" dirty="0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  <a:hlinkClick r:id="rId2"/>
              </a:rPr>
              <a:t>지수 </a:t>
            </a:r>
            <a:r>
              <a:rPr lang="en-US" altLang="ko-KR" sz="3500" b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by</a:t>
            </a:r>
            <a:r>
              <a:rPr lang="ko-KR" altLang="en-US" sz="3500" b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 </a:t>
            </a:r>
            <a:r>
              <a:rPr lang="en-US" altLang="ko-KR" sz="3500" b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KDI</a:t>
            </a:r>
            <a:r>
              <a:rPr lang="en-US" altLang="ko-KR" sz="3500" b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ko-KR" altLang="en-US" sz="3600" dirty="0" err="1">
                <a:latin typeface="Tahoma" panose="020B0604030504040204" pitchFamily="34" charset="0"/>
                <a:cs typeface="Tahoma" panose="020B0604030504040204" pitchFamily="34" charset="0"/>
                <a:hlinkClick r:id="rId3"/>
              </a:rPr>
              <a:t>이긍희</a:t>
            </a:r>
            <a:r>
              <a:rPr lang="ko-KR" altLang="en-US" sz="3600" dirty="0">
                <a:latin typeface="Tahoma" panose="020B0604030504040204" pitchFamily="34" charset="0"/>
                <a:cs typeface="Tahoma" panose="020B0604030504040204" pitchFamily="34" charset="0"/>
                <a:hlinkClick r:id="rId3"/>
              </a:rPr>
              <a:t> 외</a:t>
            </a:r>
            <a:r>
              <a:rPr lang="en-US" altLang="ko-KR" sz="3600" dirty="0">
                <a:latin typeface="Tahoma" panose="020B0604030504040204" pitchFamily="34" charset="0"/>
                <a:cs typeface="Tahoma" panose="020B0604030504040204" pitchFamily="34" charset="0"/>
                <a:hlinkClick r:id="rId3"/>
              </a:rPr>
              <a:t>, 2020</a:t>
            </a:r>
            <a:r>
              <a:rPr lang="en-US" altLang="ko-KR" sz="3600" dirty="0">
                <a:latin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ko-KR" altLang="en-US" sz="3500" b="1" spc="-100" dirty="0">
              <a:solidFill>
                <a:schemeClr val="tx2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00E984D-4D2D-49E3-B83D-E82C2D3B7077}"/>
              </a:ext>
            </a:extLst>
          </p:cNvPr>
          <p:cNvSpPr txBox="1">
            <a:spLocks/>
          </p:cNvSpPr>
          <p:nvPr/>
        </p:nvSpPr>
        <p:spPr>
          <a:xfrm>
            <a:off x="360216" y="908720"/>
            <a:ext cx="10972800" cy="121074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200" b="1" dirty="0">
                <a:latin typeface="Tahoma" panose="020B0604030504040204" pitchFamily="34" charset="0"/>
                <a:cs typeface="Tahoma" panose="020B0604030504040204" pitchFamily="34" charset="0"/>
              </a:rPr>
              <a:t>경제불확실성 지수</a:t>
            </a:r>
            <a:r>
              <a:rPr lang="en-US" altLang="ko-KR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(Economic Policy Uncertainty, EPU Index)</a:t>
            </a:r>
          </a:p>
          <a:p>
            <a:r>
              <a:rPr lang="ko-KR" altLang="en-US" sz="2200" dirty="0">
                <a:latin typeface="Tahoma" panose="020B0604030504040204" pitchFamily="34" charset="0"/>
                <a:cs typeface="Tahoma" panose="020B0604030504040204" pitchFamily="34" charset="0"/>
              </a:rPr>
              <a:t>실시간으로 생성되는 </a:t>
            </a:r>
            <a:r>
              <a:rPr lang="ko-KR" altLang="en-US" sz="2200" b="1" u="sng" dirty="0">
                <a:latin typeface="Tahoma" panose="020B0604030504040204" pitchFamily="34" charset="0"/>
                <a:cs typeface="Tahoma" panose="020B0604030504040204" pitchFamily="34" charset="0"/>
              </a:rPr>
              <a:t>뉴스기사의 텍스트 데이터를 분석</a:t>
            </a:r>
            <a:r>
              <a:rPr lang="ko-KR" altLang="en-US" sz="2200" dirty="0">
                <a:latin typeface="Tahoma" panose="020B0604030504040204" pitchFamily="34" charset="0"/>
                <a:cs typeface="Tahoma" panose="020B0604030504040204" pitchFamily="34" charset="0"/>
              </a:rPr>
              <a:t>해 경제 흐름을 파악</a:t>
            </a:r>
            <a:endParaRPr lang="en-US" altLang="ko-KR" sz="2200" dirty="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ko-KR" altLang="en-US" sz="2200" dirty="0">
                <a:latin typeface="Tahoma" panose="020B0604030504040204" pitchFamily="34" charset="0"/>
                <a:cs typeface="Tahoma" panose="020B0604030504040204" pitchFamily="34" charset="0"/>
              </a:rPr>
              <a:t>매월 경제불확실성 지수 제공</a:t>
            </a:r>
            <a:endParaRPr lang="en-US" altLang="ko-KR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BD749555-1A8F-4D89-B785-0CBCDF3AE85F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42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521B09-FB18-B204-66AE-21A12EAAB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00" y="2276872"/>
            <a:ext cx="10802858" cy="39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2406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E26A5622-F38C-4036-B815-A7969440CD5D}"/>
              </a:ext>
            </a:extLst>
          </p:cNvPr>
          <p:cNvSpPr txBox="1">
            <a:spLocks/>
          </p:cNvSpPr>
          <p:nvPr/>
        </p:nvSpPr>
        <p:spPr>
          <a:xfrm>
            <a:off x="349825" y="116632"/>
            <a:ext cx="8146706" cy="6142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spc="-100" dirty="0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  <a:hlinkClick r:id="rId2"/>
              </a:rPr>
              <a:t>뉴스심리지수 동향 </a:t>
            </a:r>
            <a:r>
              <a:rPr lang="en-US" altLang="ko-KR" sz="3500" b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by</a:t>
            </a:r>
            <a:r>
              <a:rPr lang="ko-KR" altLang="en-US" sz="3500" b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 한국은행</a:t>
            </a:r>
            <a:endParaRPr lang="ko-KR" altLang="en-US" sz="3500" b="1" spc="-100" dirty="0">
              <a:solidFill>
                <a:schemeClr val="tx2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00E984D-4D2D-49E3-B83D-E82C2D3B7077}"/>
              </a:ext>
            </a:extLst>
          </p:cNvPr>
          <p:cNvSpPr txBox="1">
            <a:spLocks/>
          </p:cNvSpPr>
          <p:nvPr/>
        </p:nvSpPr>
        <p:spPr>
          <a:xfrm>
            <a:off x="360216" y="994115"/>
            <a:ext cx="10972800" cy="121074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ko-KR" altLang="en-US" sz="1800" b="1" i="0" u="sng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직전 </a:t>
            </a:r>
            <a:r>
              <a:rPr lang="en-US" altLang="ko-KR" sz="1800" b="1" i="0" u="sng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altLang="en-US" sz="1800" b="1" i="0" u="sng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일간 뉴스기사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에 나타난 경제심리를 일 단위로 지수화</a:t>
            </a:r>
          </a:p>
          <a:p>
            <a:pPr fontAlgn="ctr">
              <a:lnSpc>
                <a:spcPct val="110000"/>
              </a:lnSpc>
            </a:pPr>
            <a:r>
              <a:rPr lang="ko-KR" altLang="en-US" sz="1800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인터넷 포털사이트의 경제분야 뉴스기사에서 표본문장을 무작위로 추출하고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br>
              <a:rPr lang="en-US" altLang="ko-KR" sz="1800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800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각 문장에 나타난 경제심리를 기계학습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(machine learning)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통해 긍정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부정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중립으로 분류하고 다음과 같은 산식에 따라 지수를 산출</a:t>
            </a:r>
            <a:endParaRPr lang="en-US" altLang="ko-KR" sz="1800" b="0" i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A8D5FBF-985A-460C-8E61-9DA8F3D84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25" y="2160291"/>
            <a:ext cx="3620950" cy="548629"/>
          </a:xfrm>
          <a:prstGeom prst="rect">
            <a:avLst/>
          </a:prstGeom>
        </p:spPr>
      </p:pic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9F3003D-140B-444B-877A-438AFCDC8CC8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43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51CAC8-7312-2D4D-7E0F-64C334712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079" y="2745344"/>
            <a:ext cx="7579843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118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459D86-211D-CB00-C0E6-A372C3A5FD2B}"/>
              </a:ext>
            </a:extLst>
          </p:cNvPr>
          <p:cNvSpPr txBox="1"/>
          <p:nvPr/>
        </p:nvSpPr>
        <p:spPr>
          <a:xfrm>
            <a:off x="623392" y="260648"/>
            <a:ext cx="794084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spc="-100" dirty="0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경제학 연구에서 행정데이터의 역할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0B7FD70-E90D-D92A-2C57-146A1E479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23" y="1591655"/>
            <a:ext cx="5412055" cy="40221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6A3DF91-D483-A3FD-F4A6-05E7F13EBFAE}"/>
              </a:ext>
            </a:extLst>
          </p:cNvPr>
          <p:cNvSpPr txBox="1"/>
          <p:nvPr/>
        </p:nvSpPr>
        <p:spPr>
          <a:xfrm>
            <a:off x="1209780" y="5720738"/>
            <a:ext cx="4985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Source: Chetty, 2012</a:t>
            </a:r>
            <a:endParaRPr lang="en-US" altLang="ko-KR" sz="1200" b="1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ahoma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92BF74-90C6-AF59-F1EF-6D7F1C223409}"/>
              </a:ext>
            </a:extLst>
          </p:cNvPr>
          <p:cNvSpPr txBox="1"/>
          <p:nvPr/>
        </p:nvSpPr>
        <p:spPr>
          <a:xfrm>
            <a:off x="6603750" y="1556792"/>
            <a:ext cx="49648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경제학의 대표 저널 모두 </a:t>
            </a:r>
            <a:b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</a:b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“</a:t>
            </a:r>
            <a:r>
              <a:rPr lang="en-US" altLang="ko-KR" sz="24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Administrative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”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데이터를 사용한 </a:t>
            </a:r>
            <a:b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</a:b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실증 연구는 </a:t>
            </a:r>
            <a:r>
              <a:rPr lang="ko-KR" altLang="en-US" sz="24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꾸준히 증가</a:t>
            </a:r>
            <a:endParaRPr lang="en-US" altLang="ko-KR" sz="2400" b="1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ahoma" pitchFamily="34" charset="0"/>
            </a:endParaRPr>
          </a:p>
          <a:p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  <a:cs typeface="Tahoma" pitchFamily="34" charset="0"/>
            </a:endParaRPr>
          </a:p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QJE,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JPE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는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2010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년에 이미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  <a:cs typeface="Tahoma" pitchFamily="34" charset="0"/>
            </a:endParaRPr>
          </a:p>
          <a:p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그 비중이 </a:t>
            </a:r>
            <a:r>
              <a:rPr lang="en-US" altLang="ko-KR" sz="24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70%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Tahoma" pitchFamily="34" charset="0"/>
              </a:rPr>
              <a:t>를 상회</a:t>
            </a:r>
          </a:p>
        </p:txBody>
      </p:sp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47FBBFBB-1DF2-2370-7DC6-62B539628EB0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44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22339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3F5DE97-7A42-0304-50C4-239C3A04DF7F}"/>
              </a:ext>
            </a:extLst>
          </p:cNvPr>
          <p:cNvSpPr txBox="1"/>
          <p:nvPr/>
        </p:nvSpPr>
        <p:spPr>
          <a:xfrm>
            <a:off x="1050043" y="2851189"/>
            <a:ext cx="100919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sz="2000" b="1" i="0" dirty="0">
                <a:solidFill>
                  <a:srgbClr val="0563C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</a:t>
            </a:r>
            <a:r>
              <a:rPr lang="ko-KR" altLang="en-US" sz="2000" b="1" i="0" dirty="0">
                <a:solidFill>
                  <a:srgbClr val="0563C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입시 공정경쟁 이뤄져야 한국경제 역동성 회복한다</a:t>
            </a:r>
            <a:r>
              <a:rPr lang="en-US" altLang="ko-KR" sz="2000" b="1" i="0" dirty="0">
                <a:solidFill>
                  <a:srgbClr val="0563C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” </a:t>
            </a:r>
            <a:r>
              <a:rPr lang="en-US" altLang="ko-KR" sz="2000" dirty="0">
                <a:solidFill>
                  <a:srgbClr val="0563C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</a:t>
            </a:r>
            <a:r>
              <a:rPr lang="ko-KR" altLang="en-US" sz="2000" dirty="0" err="1">
                <a:solidFill>
                  <a:srgbClr val="0563C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김세직</a:t>
            </a:r>
            <a:r>
              <a:rPr lang="en-US" altLang="ko-KR" sz="2000" dirty="0">
                <a:solidFill>
                  <a:srgbClr val="0563C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ko-KR" altLang="en-US" sz="2000" dirty="0">
                <a:solidFill>
                  <a:srgbClr val="0563C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중앙일보</a:t>
            </a:r>
            <a:r>
              <a:rPr lang="en-US" altLang="ko-KR" sz="2000" dirty="0">
                <a:solidFill>
                  <a:srgbClr val="0563C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2023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1"/>
            <a:r>
              <a:rPr lang="en-US" altLang="ko-KR" sz="200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latinLnBrk="1"/>
            <a:r>
              <a:rPr lang="en-US" altLang="ko-KR" sz="20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20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개혁을 위해 우선 입시와 관련된 객관적인 빅데이터 구축이 긴요하다</a:t>
            </a:r>
            <a:r>
              <a:rPr lang="en-US" altLang="ko-KR" sz="20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20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미국에서는 </a:t>
            </a:r>
            <a:r>
              <a:rPr lang="ko-KR" altLang="en-US" sz="2000" b="1" i="0" dirty="0">
                <a:solidFill>
                  <a:srgbClr val="0070C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대학별 입시 데이터</a:t>
            </a:r>
            <a:r>
              <a:rPr lang="ko-KR" altLang="en-US" sz="20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ko-KR" altLang="en-US" sz="2000" b="1" i="0" dirty="0">
                <a:solidFill>
                  <a:srgbClr val="0070C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국세청 소득 데이터</a:t>
            </a:r>
            <a:r>
              <a:rPr lang="ko-KR" altLang="en-US" sz="20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가 구축되어 하버드대 </a:t>
            </a:r>
            <a:r>
              <a:rPr lang="ko-KR" altLang="en-US" sz="2000" i="0" dirty="0" err="1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라즈</a:t>
            </a:r>
            <a:r>
              <a:rPr lang="ko-KR" altLang="en-US" sz="200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i="0" dirty="0" err="1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체티</a:t>
            </a:r>
            <a:r>
              <a:rPr lang="ko-KR" altLang="en-US" sz="200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교수의 최근 연구 등 다양한 실증적 입시 연구들이 수행되고 있다</a:t>
            </a:r>
            <a:r>
              <a:rPr lang="en-US" altLang="ko-KR" sz="20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latinLnBrk="1"/>
            <a:endParaRPr lang="en-US" altLang="ko-KR" sz="2000" dirty="0">
              <a:solidFill>
                <a:srgbClr val="11111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1"/>
            <a:r>
              <a:rPr lang="ko-KR" altLang="en-US" sz="20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이에 비해 우리나라에서는 관련 기관들의 </a:t>
            </a:r>
            <a:r>
              <a:rPr lang="ko-KR" altLang="en-US" sz="2000" b="1" i="0" dirty="0">
                <a:solidFill>
                  <a:srgbClr val="0070C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비공개</a:t>
            </a:r>
            <a:r>
              <a:rPr lang="ko-KR" altLang="en-US" sz="20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로 인해 </a:t>
            </a:r>
            <a:r>
              <a:rPr lang="ko-KR" altLang="en-US" sz="2000" b="1" i="0" dirty="0">
                <a:solidFill>
                  <a:srgbClr val="0070C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객관적인 데이터와 실증적 증거가 없다</a:t>
            </a:r>
            <a:r>
              <a:rPr lang="ko-KR" altLang="en-US" sz="200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시피</a:t>
            </a:r>
            <a:r>
              <a:rPr lang="ko-KR" altLang="en-US" sz="2000" b="1" i="0" dirty="0">
                <a:solidFill>
                  <a:srgbClr val="3E912B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하다</a:t>
            </a:r>
            <a:r>
              <a:rPr lang="en-US" altLang="ko-KR" sz="20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20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이로 인해 자신의 자녀 한두 명만의 교육을 통해 얻은 개별적 경험을 일반화한 국민 간 주관적 의견 대립만 있게 되어 개혁 추진을 위해 선행되어야 할 국민적 합의가 불가능에 가까웠다</a:t>
            </a:r>
            <a:r>
              <a:rPr lang="en-US" altLang="ko-KR" sz="20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.”</a:t>
            </a:r>
            <a:endParaRPr lang="ko-KR" altLang="en-US" sz="2000" b="0" i="0" dirty="0">
              <a:solidFill>
                <a:srgbClr val="11111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6B7829-2BD9-4088-94D0-539947F4EDFA}"/>
              </a:ext>
            </a:extLst>
          </p:cNvPr>
          <p:cNvSpPr txBox="1"/>
          <p:nvPr/>
        </p:nvSpPr>
        <p:spPr>
          <a:xfrm>
            <a:off x="335360" y="1082253"/>
            <a:ext cx="11521280" cy="1410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“How can we improve economic opportunities for low-income children? </a:t>
            </a:r>
            <a:br>
              <a:rPr lang="en-US" altLang="ko-K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</a:t>
            </a:r>
            <a:r>
              <a:rPr lang="en-US" altLang="ko-KR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Equality of Opportunity Project </a:t>
            </a:r>
            <a:r>
              <a:rPr lang="en-US" altLang="ko-K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uses “</a:t>
            </a:r>
            <a:r>
              <a:rPr lang="en-US" altLang="ko-KR" sz="28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big data</a:t>
            </a:r>
            <a:r>
              <a:rPr lang="en-US" altLang="ko-K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 </a:t>
            </a:r>
          </a:p>
          <a:p>
            <a:pPr algn="ctr">
              <a:spcBef>
                <a:spcPts val="200"/>
              </a:spcBef>
            </a:pPr>
            <a:r>
              <a:rPr lang="en-US" altLang="ko-K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develop new answers to this question.”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D158A5-97A2-C77B-097A-C560F0797C97}"/>
              </a:ext>
            </a:extLst>
          </p:cNvPr>
          <p:cNvSpPr txBox="1"/>
          <p:nvPr/>
        </p:nvSpPr>
        <p:spPr>
          <a:xfrm>
            <a:off x="551384" y="133762"/>
            <a:ext cx="794084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spc="-100" dirty="0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해외 경제학 실증 연구 사례</a:t>
            </a:r>
          </a:p>
        </p:txBody>
      </p:sp>
    </p:spTree>
    <p:extLst>
      <p:ext uri="{BB962C8B-B14F-4D97-AF65-F5344CB8AC3E}">
        <p14:creationId xmlns:p14="http://schemas.microsoft.com/office/powerpoint/2010/main" val="41694475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EA1DB1-B111-E4D0-1B75-056F9C8A34B7}"/>
              </a:ext>
            </a:extLst>
          </p:cNvPr>
          <p:cNvSpPr txBox="1"/>
          <p:nvPr/>
        </p:nvSpPr>
        <p:spPr>
          <a:xfrm>
            <a:off x="674204" y="3296968"/>
            <a:ext cx="10843591" cy="3084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000" b="1" i="0" dirty="0">
                <a:solidFill>
                  <a:srgbClr val="0070C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ahoma" panose="020B0604030504040204" pitchFamily="34" charset="0"/>
              </a:rPr>
              <a:t>행정데이터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ahoma" panose="020B0604030504040204" pitchFamily="34" charset="0"/>
              </a:rPr>
              <a:t>를 사용한 </a:t>
            </a:r>
            <a:r>
              <a:rPr lang="en-US" altLang="ko-KR" sz="20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ahoma" panose="020B0604030504040204" pitchFamily="34" charset="0"/>
              </a:rPr>
              <a:t>Chetty</a:t>
            </a:r>
            <a:r>
              <a:rPr lang="ko-KR" altLang="en-US" sz="20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ahoma" panose="020B0604030504040204" pitchFamily="34" charset="0"/>
              </a:rPr>
              <a:t> 연구팀</a:t>
            </a:r>
            <a:r>
              <a:rPr lang="ko-KR" altLang="en-US" sz="2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ahoma" panose="020B0604030504040204" pitchFamily="34" charset="0"/>
              </a:rPr>
              <a:t>의 </a:t>
            </a:r>
            <a:r>
              <a:rPr lang="ko-KR" altLang="en-US" sz="2000" b="1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ahoma" panose="020B0604030504040204" pitchFamily="34" charset="0"/>
              </a:rPr>
              <a:t>주요 </a:t>
            </a:r>
            <a:r>
              <a:rPr lang="ko-KR" altLang="en-US" sz="20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ahoma" panose="020B0604030504040204" pitchFamily="34" charset="0"/>
              </a:rPr>
              <a:t>연구</a:t>
            </a:r>
            <a:endParaRPr lang="en-US" altLang="ko-KR" sz="2000" b="1" i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ahoma" panose="020B0604030504040204" pitchFamily="34" charset="0"/>
            </a:endParaRPr>
          </a:p>
          <a:p>
            <a:pPr>
              <a:lnSpc>
                <a:spcPct val="114000"/>
              </a:lnSpc>
            </a:pPr>
            <a:endParaRPr lang="en-US" altLang="ko-KR" sz="1050" b="1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ahoma" panose="020B0604030504040204" pitchFamily="34" charset="0"/>
            </a:endParaRPr>
          </a:p>
          <a:p>
            <a:pPr marL="342900" indent="-342900">
              <a:lnSpc>
                <a:spcPct val="114000"/>
              </a:lnSpc>
              <a:buClr>
                <a:srgbClr val="3E912B"/>
              </a:buClr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Education quality - even as early as </a:t>
            </a:r>
            <a:r>
              <a:rPr lang="en-US" altLang="ko-KR" sz="2000" b="0" i="0" dirty="0">
                <a:solidFill>
                  <a:srgbClr val="0070C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Kindergarten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has large effects on kid's lives.</a:t>
            </a:r>
            <a:endParaRPr lang="en-US" altLang="ko-KR" sz="2000" b="0" i="0" dirty="0">
              <a:solidFill>
                <a:srgbClr val="3E912B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lnSpc>
                <a:spcPct val="114000"/>
              </a:lnSpc>
              <a:buClr>
                <a:srgbClr val="3E912B"/>
              </a:buClr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0070C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Access to college 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varies substantially across the </a:t>
            </a:r>
            <a:r>
              <a:rPr lang="en-US" altLang="ko-KR" sz="2000" b="0" i="0" dirty="0">
                <a:solidFill>
                  <a:srgbClr val="0070C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income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distribution.</a:t>
            </a:r>
          </a:p>
          <a:p>
            <a:pPr marL="342900" indent="-342900">
              <a:lnSpc>
                <a:spcPct val="114000"/>
              </a:lnSpc>
              <a:buClr>
                <a:srgbClr val="3E912B"/>
              </a:buClr>
              <a:buFont typeface="Arial" panose="020B0604020202020204" pitchFamily="34" charset="0"/>
              <a:buChar char="•"/>
            </a:pPr>
            <a:endParaRPr lang="en-US" altLang="ko-KR" sz="105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lnSpc>
                <a:spcPct val="114000"/>
              </a:lnSpc>
              <a:buClr>
                <a:srgbClr val="3E912B"/>
              </a:buClr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0070C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Low– and middle-income students 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attend </a:t>
            </a:r>
            <a:r>
              <a:rPr lang="en-US" altLang="ko-KR" sz="2000" b="0" i="0" dirty="0">
                <a:solidFill>
                  <a:srgbClr val="0070C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selective schools 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lower rates than their peers from </a:t>
            </a:r>
            <a:r>
              <a:rPr lang="en-US" altLang="ko-KR" sz="2000" b="0" i="0" dirty="0">
                <a:solidFill>
                  <a:srgbClr val="0070C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richer families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even when comparing students with the </a:t>
            </a:r>
            <a:r>
              <a:rPr lang="en-US" altLang="ko-KR" sz="2000" b="0" i="0" dirty="0">
                <a:solidFill>
                  <a:srgbClr val="0070C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same test scores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342900" indent="-342900">
              <a:lnSpc>
                <a:spcPct val="114000"/>
              </a:lnSpc>
              <a:buClr>
                <a:srgbClr val="3E912B"/>
              </a:buClr>
              <a:buFont typeface="Arial" panose="020B0604020202020204" pitchFamily="34" charset="0"/>
              <a:buChar char="•"/>
            </a:pPr>
            <a:endParaRPr lang="en-US" altLang="ko-KR" sz="105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lnSpc>
                <a:spcPct val="114000"/>
              </a:lnSpc>
              <a:buClr>
                <a:srgbClr val="3E912B"/>
              </a:buClr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Rates of </a:t>
            </a:r>
            <a:r>
              <a:rPr lang="en-US" altLang="ko-KR" sz="2000" b="0" i="0" dirty="0">
                <a:solidFill>
                  <a:srgbClr val="0070C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upward mobility 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vary substantially based on </a:t>
            </a:r>
            <a:r>
              <a:rPr lang="en-US" altLang="ko-KR" sz="2000" b="0" i="0" dirty="0">
                <a:solidFill>
                  <a:srgbClr val="0070C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where children grow up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altLang="ko-KR" sz="20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lnSpc>
                <a:spcPct val="114000"/>
              </a:lnSpc>
              <a:buClr>
                <a:srgbClr val="3E912B"/>
              </a:buClr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Currently, </a:t>
            </a:r>
            <a:r>
              <a:rPr lang="en-US" altLang="ko-KR" sz="2000" b="0" i="0" dirty="0">
                <a:solidFill>
                  <a:srgbClr val="0070C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low-income</a:t>
            </a:r>
            <a:r>
              <a:rPr lang="en-US" altLang="ko-KR" sz="2000" b="0" i="0" dirty="0">
                <a:solidFill>
                  <a:srgbClr val="3E912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0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families</a:t>
            </a:r>
            <a:r>
              <a:rPr lang="en-US" altLang="ko-KR" sz="2000" b="0" i="0" dirty="0">
                <a:solidFill>
                  <a:srgbClr val="3E912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 </a:t>
            </a:r>
            <a:r>
              <a:rPr lang="en-US" altLang="ko-KR" sz="2000" b="0" i="0" dirty="0">
                <a:solidFill>
                  <a:srgbClr val="0070C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segregated</a:t>
            </a:r>
            <a:r>
              <a:rPr lang="en-US" altLang="ko-KR" sz="2000" b="0" i="0" dirty="0">
                <a:solidFill>
                  <a:srgbClr val="3E912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0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into</a:t>
            </a:r>
            <a:r>
              <a:rPr lang="en-US" altLang="ko-KR" sz="2000" b="0" i="0" dirty="0">
                <a:solidFill>
                  <a:srgbClr val="3E912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000" b="0" i="0" dirty="0">
                <a:solidFill>
                  <a:srgbClr val="0070C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lower-opportunity</a:t>
            </a:r>
            <a:r>
              <a:rPr lang="en-US" altLang="ko-KR" sz="2000" b="0" i="0" dirty="0">
                <a:solidFill>
                  <a:srgbClr val="3E912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areas.</a:t>
            </a:r>
            <a:endParaRPr lang="ko-KR" altLang="en-US" sz="2000" dirty="0">
              <a:latin typeface="Tahoma" panose="020B0604030504040204" pitchFamily="34" charset="0"/>
              <a:ea typeface="나눔스퀘어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B229F8-9223-E62E-9DB0-1C0141E4E507}"/>
              </a:ext>
            </a:extLst>
          </p:cNvPr>
          <p:cNvSpPr txBox="1"/>
          <p:nvPr/>
        </p:nvSpPr>
        <p:spPr>
          <a:xfrm>
            <a:off x="551384" y="133762"/>
            <a:ext cx="794084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spc="-100" dirty="0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해외 경제학 실증 연구 사례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B548CA5-C9D4-8ED7-25A7-D13844839557}"/>
              </a:ext>
            </a:extLst>
          </p:cNvPr>
          <p:cNvGrpSpPr>
            <a:grpSpLocks noChangeAspect="1"/>
          </p:cNvGrpSpPr>
          <p:nvPr/>
        </p:nvGrpSpPr>
        <p:grpSpPr>
          <a:xfrm>
            <a:off x="1776000" y="1268760"/>
            <a:ext cx="8640000" cy="1485121"/>
            <a:chOff x="2490000" y="1254314"/>
            <a:chExt cx="7206000" cy="123863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BF76804-2882-D3F1-8682-ADCF01A9EE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9237"/>
            <a:stretch/>
          </p:blipFill>
          <p:spPr>
            <a:xfrm>
              <a:off x="2496000" y="1254314"/>
              <a:ext cx="7200000" cy="502486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55055A3-20E5-4EEE-235E-1BDBCB9F2C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3611"/>
            <a:stretch/>
          </p:blipFill>
          <p:spPr>
            <a:xfrm>
              <a:off x="2490000" y="1735201"/>
              <a:ext cx="7200000" cy="757745"/>
            </a:xfrm>
            <a:prstGeom prst="rect">
              <a:avLst/>
            </a:prstGeom>
          </p:spPr>
        </p:pic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FA3AC1-9410-A62E-E7A0-3599CE6FA7A6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46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4071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EF16C-A0D3-8D9C-08B5-F9D6963EE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2BAAE32D-469A-C5F5-71E9-BAFB6BD7E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"/>
            <a:ext cx="9302824" cy="625474"/>
          </a:xfrm>
        </p:spPr>
        <p:txBody>
          <a:bodyPr>
            <a:normAutofit/>
          </a:bodyPr>
          <a:lstStyle/>
          <a:p>
            <a:r>
              <a:rPr lang="en-US" altLang="ko-KR" sz="3500" b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 Topics in Economics of Education</a:t>
            </a:r>
            <a:endParaRPr lang="ko-KR" altLang="en-US" sz="3500" b="1" spc="-100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4049E98-92EE-03B1-A50F-12F230C98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73" y="2997112"/>
            <a:ext cx="6734371" cy="14400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8B2004BE-C208-C63E-EF75-E5A1DEAE79A5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5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DB1F38-31F1-E4ED-4393-BB41B1200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1340553"/>
            <a:ext cx="7488832" cy="1127795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9" name="그림 8">
            <a:hlinkClick r:id="rId4"/>
            <a:extLst>
              <a:ext uri="{FF2B5EF4-FFF2-40B4-BE49-F238E27FC236}">
                <a16:creationId xmlns:a16="http://schemas.microsoft.com/office/drawing/2014/main" id="{27763576-1DE7-F6F4-264B-A72382F83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6640" y="1340768"/>
            <a:ext cx="3600000" cy="36000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1509836-ED19-6DBC-1CD1-45EC3CC80E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878" y="4941328"/>
            <a:ext cx="5986912" cy="144000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92829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609600" y="76200"/>
            <a:ext cx="9067800" cy="625474"/>
          </a:xfrm>
        </p:spPr>
        <p:txBody>
          <a:bodyPr>
            <a:normAutofit/>
          </a:bodyPr>
          <a:lstStyle/>
          <a:p>
            <a:r>
              <a:rPr lang="en-US" altLang="ko-KR" sz="3500" b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Single-sex vs. </a:t>
            </a:r>
            <a:r>
              <a:rPr lang="en-US" altLang="ko-KR" sz="3500" b="1" spc="-100" dirty="0" err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CoEd</a:t>
            </a:r>
            <a:r>
              <a:rPr lang="en-US" altLang="ko-KR" sz="3500" b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schools,</a:t>
            </a:r>
            <a:r>
              <a:rPr lang="ko-KR" altLang="en-US" sz="3500" b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3500" b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Weight?</a:t>
            </a:r>
            <a:endParaRPr lang="ko-KR" altLang="en-US" sz="3500" b="1" spc="-100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0A2CD6-6968-43E9-814B-757B4A709890}"/>
              </a:ext>
            </a:extLst>
          </p:cNvPr>
          <p:cNvGrpSpPr/>
          <p:nvPr/>
        </p:nvGrpSpPr>
        <p:grpSpPr>
          <a:xfrm>
            <a:off x="2841000" y="1215031"/>
            <a:ext cx="6510000" cy="5109569"/>
            <a:chOff x="1624350" y="958850"/>
            <a:chExt cx="5400000" cy="521751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045459C-55A4-4644-9C5F-F4E7518BC7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0766"/>
            <a:stretch/>
          </p:blipFill>
          <p:spPr>
            <a:xfrm>
              <a:off x="2164350" y="3218424"/>
              <a:ext cx="4320000" cy="147422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1AE36E4-30D0-4F2C-BFFD-8F8DD5213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3974" b="21137"/>
            <a:stretch/>
          </p:blipFill>
          <p:spPr>
            <a:xfrm>
              <a:off x="2164350" y="4921250"/>
              <a:ext cx="4320000" cy="1255119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EB3D296-4DF7-4F0D-9897-BD1E06D66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4350" y="958850"/>
              <a:ext cx="5400000" cy="2280895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1BB022F-099F-47A8-B42F-972A08C904F7}"/>
                </a:ext>
              </a:extLst>
            </p:cNvPr>
            <p:cNvSpPr/>
            <p:nvPr/>
          </p:nvSpPr>
          <p:spPr>
            <a:xfrm>
              <a:off x="1939764" y="4845050"/>
              <a:ext cx="4806780" cy="685799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9AB01B4C-230D-05C6-68CC-7EC951614AE0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6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EB078A-9E1D-F2F6-65F1-E311822FA728}"/>
              </a:ext>
            </a:extLst>
          </p:cNvPr>
          <p:cNvSpPr/>
          <p:nvPr/>
        </p:nvSpPr>
        <p:spPr>
          <a:xfrm>
            <a:off x="2855640" y="2132856"/>
            <a:ext cx="6264696" cy="43204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246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60326"/>
            <a:ext cx="9662864" cy="625474"/>
          </a:xfrm>
        </p:spPr>
        <p:txBody>
          <a:bodyPr>
            <a:normAutofit/>
          </a:bodyPr>
          <a:lstStyle/>
          <a:p>
            <a:r>
              <a:rPr lang="ko-KR" altLang="en-US" sz="3500" b="1" spc="-100" dirty="0" err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학교알리미</a:t>
            </a:r>
            <a:r>
              <a:rPr lang="ko-KR" altLang="en-US" sz="3500" b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3500" b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(School Info – Data Collection)</a:t>
            </a:r>
            <a:endParaRPr lang="ko-KR" altLang="en-US" sz="3500" b="1" spc="-100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08837C4-AF88-7A5B-584F-F40FB095FE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589"/>
          <a:stretch/>
        </p:blipFill>
        <p:spPr>
          <a:xfrm>
            <a:off x="1776480" y="4921213"/>
            <a:ext cx="8640000" cy="1892163"/>
          </a:xfrm>
          <a:prstGeom prst="rect">
            <a:avLst/>
          </a:prstGeom>
        </p:spPr>
      </p:pic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7B87D1E6-A765-A37D-97D7-3E622B770EF4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7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B7DF03B-5665-FC93-DB38-3CFA77D76EFF}"/>
              </a:ext>
            </a:extLst>
          </p:cNvPr>
          <p:cNvSpPr/>
          <p:nvPr/>
        </p:nvSpPr>
        <p:spPr>
          <a:xfrm>
            <a:off x="8112224" y="6493550"/>
            <a:ext cx="1656184" cy="30412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F7DC56-4C17-1121-2B3E-E55993700D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6000" y="620688"/>
            <a:ext cx="5760000" cy="430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52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609600" y="76200"/>
            <a:ext cx="9067800" cy="625474"/>
          </a:xfrm>
        </p:spPr>
        <p:txBody>
          <a:bodyPr>
            <a:normAutofit/>
          </a:bodyPr>
          <a:lstStyle/>
          <a:p>
            <a:r>
              <a:rPr lang="ko-KR" altLang="en-US" sz="3500" b="1" spc="-100" dirty="0" err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학교알리미</a:t>
            </a:r>
            <a:r>
              <a:rPr lang="ko-KR" altLang="en-US" sz="3500" b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3500" b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(School Info – Web Scraping)</a:t>
            </a:r>
            <a:endParaRPr lang="ko-KR" altLang="en-US" sz="3500" b="1" spc="-100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65B8C2-B5AF-4A87-B878-1205F05DAEE3}"/>
              </a:ext>
            </a:extLst>
          </p:cNvPr>
          <p:cNvGrpSpPr/>
          <p:nvPr/>
        </p:nvGrpSpPr>
        <p:grpSpPr>
          <a:xfrm>
            <a:off x="767408" y="5464075"/>
            <a:ext cx="7772400" cy="1241525"/>
            <a:chOff x="2133600" y="5030737"/>
            <a:chExt cx="7772400" cy="124152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A4696E2-3E56-4C0F-B3A4-3BAD9566B5EA}"/>
                </a:ext>
              </a:extLst>
            </p:cNvPr>
            <p:cNvSpPr/>
            <p:nvPr/>
          </p:nvSpPr>
          <p:spPr>
            <a:xfrm>
              <a:off x="2133600" y="5149850"/>
              <a:ext cx="1898651" cy="97727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Ctrl + C</a:t>
              </a:r>
            </a:p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Ctrl + V</a:t>
              </a:r>
              <a:endParaRPr lang="ko-KR" altLang="en-US" sz="2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970370B-9E46-4DB9-8B53-D6509A4B2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0" y="5030737"/>
              <a:ext cx="2880000" cy="1241525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1F622BF-BC2A-482F-83B5-CBB3839A965F}"/>
                </a:ext>
              </a:extLst>
            </p:cNvPr>
            <p:cNvSpPr/>
            <p:nvPr/>
          </p:nvSpPr>
          <p:spPr>
            <a:xfrm>
              <a:off x="8007349" y="5149850"/>
              <a:ext cx="1898651" cy="97727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</a:rPr>
                <a:t>조력자 찾기</a:t>
              </a:r>
              <a:endParaRPr lang="en-US" altLang="ko-KR" sz="24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(C#)</a:t>
              </a:r>
              <a:endParaRPr lang="ko-KR" altLang="en-US" sz="2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99265B93-3A50-4DA5-BECB-85C4EAEA58BF}"/>
                </a:ext>
              </a:extLst>
            </p:cNvPr>
            <p:cNvSpPr/>
            <p:nvPr/>
          </p:nvSpPr>
          <p:spPr>
            <a:xfrm>
              <a:off x="4191000" y="5607050"/>
              <a:ext cx="228600" cy="152400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E321ADE0-9480-408F-809C-D17E7EC0A194}"/>
                </a:ext>
              </a:extLst>
            </p:cNvPr>
            <p:cNvSpPr/>
            <p:nvPr/>
          </p:nvSpPr>
          <p:spPr>
            <a:xfrm>
              <a:off x="7620000" y="5607050"/>
              <a:ext cx="228600" cy="152400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21AAAAB6-987D-AAA1-0900-EAAF42788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608" y="764704"/>
            <a:ext cx="7200000" cy="4581818"/>
          </a:xfrm>
          <a:prstGeom prst="rect">
            <a:avLst/>
          </a:prstGeom>
        </p:spPr>
      </p:pic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62F6C140-7909-B03B-4321-8E9E49888EAF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8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6E1EAF-3602-F922-2C91-DC4AD0135E7A}"/>
              </a:ext>
            </a:extLst>
          </p:cNvPr>
          <p:cNvSpPr txBox="1"/>
          <p:nvPr/>
        </p:nvSpPr>
        <p:spPr>
          <a:xfrm>
            <a:off x="8832304" y="2242607"/>
            <a:ext cx="28803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Web-Scraping</a:t>
            </a:r>
          </a:p>
          <a:p>
            <a:pPr algn="ctr"/>
            <a:r>
              <a:rPr lang="en-US" altLang="ko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</a:t>
            </a:r>
          </a:p>
          <a:p>
            <a:pPr algn="ctr"/>
            <a:r>
              <a:rPr lang="en-US" altLang="ko-KR" sz="3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</a:t>
            </a:r>
            <a:r>
              <a:rPr lang="en-US" altLang="ko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algn="ctr"/>
            <a:r>
              <a:rPr lang="en-US" altLang="ko-K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 </a:t>
            </a:r>
          </a:p>
          <a:p>
            <a:pPr algn="ctr"/>
            <a:r>
              <a:rPr lang="en-US" altLang="ko-KR" sz="3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76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9600" y="191008"/>
            <a:ext cx="9590856" cy="501688"/>
          </a:xfrm>
          <a:prstGeom prst="rect">
            <a:avLst/>
          </a:prstGeom>
        </p:spPr>
        <p:txBody>
          <a:bodyPr vert="horz" wrap="square" lIns="0" tIns="16776" rIns="0" bIns="0" rtlCol="0" anchor="ctr">
            <a:spAutoFit/>
          </a:bodyPr>
          <a:lstStyle/>
          <a:p>
            <a:r>
              <a:rPr lang="ko-KR" altLang="en-US" sz="3500" b="1" spc="-100" dirty="0" err="1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문상균</a:t>
            </a:r>
            <a:r>
              <a:rPr lang="en-US" altLang="ko-KR" sz="3500" b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sz="3500" b="1" spc="-100" dirty="0" err="1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배한나</a:t>
            </a:r>
            <a:r>
              <a:rPr lang="en-US" altLang="ko-KR" sz="3500" b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sz="3500" b="1" spc="-100" dirty="0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최재성 </a:t>
            </a:r>
            <a:r>
              <a:rPr lang="en-US" altLang="ko-KR" sz="3500" b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(2016) &amp; </a:t>
            </a:r>
            <a:r>
              <a:rPr lang="ko-KR" altLang="en-US" sz="3500" b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경향신문</a:t>
            </a:r>
            <a:r>
              <a:rPr lang="en-US" altLang="ko-KR" sz="3500" b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(2022)</a:t>
            </a:r>
            <a:endParaRPr lang="ko-KR" altLang="en-US" sz="3500" b="1" spc="-100" dirty="0">
              <a:solidFill>
                <a:schemeClr val="tx2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116360-B428-4001-9458-89444EC1AF19}"/>
              </a:ext>
            </a:extLst>
          </p:cNvPr>
          <p:cNvSpPr txBox="1"/>
          <p:nvPr/>
        </p:nvSpPr>
        <p:spPr>
          <a:xfrm>
            <a:off x="623392" y="932527"/>
            <a:ext cx="547260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Tahoma" panose="020B0604030504040204" pitchFamily="34" charset="0"/>
                <a:ea typeface="나눔스퀘어" panose="020B0600000101010101" pitchFamily="50" charset="-127"/>
              </a:rPr>
              <a:t>“</a:t>
            </a:r>
            <a:r>
              <a:rPr lang="ko-KR" altLang="en-US" sz="2400" dirty="0">
                <a:latin typeface="Tahoma" panose="020B0604030504040204" pitchFamily="34" charset="0"/>
                <a:ea typeface="나눔스퀘어" panose="020B0600000101010101" pitchFamily="50" charset="-127"/>
                <a:hlinkClick r:id="rId3"/>
              </a:rPr>
              <a:t>학원정보 공공데이터를 활용한 서울시 사교육 공급에 관한 분석</a:t>
            </a:r>
            <a:r>
              <a:rPr lang="en-US" altLang="ko-KR" sz="2400" dirty="0">
                <a:latin typeface="Tahoma" panose="020B0604030504040204" pitchFamily="34" charset="0"/>
                <a:ea typeface="나눔스퀘어" panose="020B0600000101010101" pitchFamily="50" charset="-127"/>
              </a:rPr>
              <a:t>”</a:t>
            </a:r>
          </a:p>
          <a:p>
            <a:pPr algn="ctr"/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(An Analysis of Private Education Supply in Seoul Using Public Data on </a:t>
            </a:r>
            <a:r>
              <a:rPr lang="en-US" altLang="ko-KR" sz="1600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Private Educational Institutions</a:t>
            </a: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algn="ctr"/>
            <a:endParaRPr lang="ko-KR" altLang="en-US" sz="2400" dirty="0">
              <a:latin typeface="Tahoma" panose="020B0604030504040204" pitchFamily="34" charset="0"/>
              <a:ea typeface="나눔스퀘어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6D331FC-6A50-4D0C-9FCD-B7E8832AE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00" y="2411735"/>
            <a:ext cx="5400000" cy="21693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BB5589-66E0-463E-B472-319E5BFA2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444" y="4477826"/>
            <a:ext cx="3043444" cy="233555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5D13959-8163-C412-6DD7-DA976ED037B5}"/>
              </a:ext>
            </a:extLst>
          </p:cNvPr>
          <p:cNvGrpSpPr/>
          <p:nvPr/>
        </p:nvGrpSpPr>
        <p:grpSpPr>
          <a:xfrm>
            <a:off x="6816640" y="1300321"/>
            <a:ext cx="5040000" cy="4720967"/>
            <a:chOff x="6816080" y="1763663"/>
            <a:chExt cx="5040000" cy="472096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E1E3279-B83D-1E84-DAD2-D9E238B981C4}"/>
                </a:ext>
              </a:extLst>
            </p:cNvPr>
            <p:cNvGrpSpPr/>
            <p:nvPr/>
          </p:nvGrpSpPr>
          <p:grpSpPr>
            <a:xfrm>
              <a:off x="6816080" y="1764314"/>
              <a:ext cx="5040000" cy="4689745"/>
              <a:chOff x="6816080" y="1764314"/>
              <a:chExt cx="5040000" cy="4689745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62175B5F-EA3E-A6E0-6D1F-FE7F8EC684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16080" y="2708920"/>
                <a:ext cx="5040000" cy="3745139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4AD9C131-0CD8-0483-1BF3-4101679272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04592" y="1764314"/>
                <a:ext cx="4320000" cy="944606"/>
              </a:xfrm>
              <a:prstGeom prst="rect">
                <a:avLst/>
              </a:prstGeom>
            </p:spPr>
          </p:pic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93400E2-6542-017F-A05C-3D525F8C2D72}"/>
                </a:ext>
              </a:extLst>
            </p:cNvPr>
            <p:cNvSpPr/>
            <p:nvPr/>
          </p:nvSpPr>
          <p:spPr>
            <a:xfrm>
              <a:off x="6816080" y="1763663"/>
              <a:ext cx="5040000" cy="4720967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002060"/>
                  </a:solidFill>
                </a:ln>
              </a:endParaRPr>
            </a:p>
          </p:txBody>
        </p:sp>
      </p:grp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83EB3089-ECF3-1315-CF3B-3D905906B17E}"/>
              </a:ext>
            </a:extLst>
          </p:cNvPr>
          <p:cNvSpPr txBox="1">
            <a:spLocks/>
          </p:cNvSpPr>
          <p:nvPr/>
        </p:nvSpPr>
        <p:spPr>
          <a:xfrm>
            <a:off x="11827994" y="6587982"/>
            <a:ext cx="353910" cy="26672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3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34250-1450-4A91-AED4-499F4A8CDD87}" type="slidenum">
              <a:rPr lang="ko-KR" altLang="en-US" sz="1000" b="1" smtClean="0">
                <a:ea typeface="나눔스퀘어" panose="020B0600000101010101" pitchFamily="50" charset="-127"/>
              </a:rPr>
              <a:pPr/>
              <a:t>9</a:t>
            </a:fld>
            <a:endParaRPr lang="ko-KR" altLang="en-US" sz="1000" b="1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724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4613</TotalTime>
  <Words>2448</Words>
  <Application>Microsoft Office PowerPoint</Application>
  <PresentationFormat>와이드스크린</PresentationFormat>
  <Paragraphs>330</Paragraphs>
  <Slides>46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9" baseType="lpstr">
      <vt:lpstr>나눔스퀘어</vt:lpstr>
      <vt:lpstr>나눔스퀘어 Bold</vt:lpstr>
      <vt:lpstr>나눔스퀘어 ExtraBold</vt:lpstr>
      <vt:lpstr>나눔스퀘어_ac Bold</vt:lpstr>
      <vt:lpstr>Malgun Gothic</vt:lpstr>
      <vt:lpstr>한양신명조</vt:lpstr>
      <vt:lpstr>Arial</vt:lpstr>
      <vt:lpstr>Calibri</vt:lpstr>
      <vt:lpstr>Calibri Light</vt:lpstr>
      <vt:lpstr>Lato</vt:lpstr>
      <vt:lpstr>Tahoma</vt:lpstr>
      <vt:lpstr>Wingdings</vt:lpstr>
      <vt:lpstr>Office 테마</vt:lpstr>
      <vt:lpstr>PowerPoint 프레젠테이션</vt:lpstr>
      <vt:lpstr>Teaching and Research Interests</vt:lpstr>
      <vt:lpstr>PowerPoint 프레젠테이션</vt:lpstr>
      <vt:lpstr>Research Topics in Economics of Education</vt:lpstr>
      <vt:lpstr>Research Topics in Economics of Education</vt:lpstr>
      <vt:lpstr>Single-sex vs. CoEd schools, Weight?</vt:lpstr>
      <vt:lpstr>학교알리미 (School Info – Data Collection)</vt:lpstr>
      <vt:lpstr>학교알리미 (School Info – Web Scraping)</vt:lpstr>
      <vt:lpstr>문상균, 배한나, 최재성 (2016) &amp; 경향신문(2022)</vt:lpstr>
      <vt:lpstr>Study of the Labor Market for Legal Professionals </vt:lpstr>
      <vt:lpstr>Study of the Labor Market for Legal Professionals </vt:lpstr>
      <vt:lpstr>Study of the Labor Market for Legal Professionals </vt:lpstr>
      <vt:lpstr>Study of the Labor Market for Legal Professionals </vt:lpstr>
      <vt:lpstr>Data – Constructing Legal Professional DB</vt:lpstr>
      <vt:lpstr>Study of the Labor Market for Legal Professionals </vt:lpstr>
      <vt:lpstr>Legal Professionals using Administrative Data</vt:lpstr>
      <vt:lpstr>Exploring Topics in  Labor Economics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Evidence-Based Policy Making  &amp; Administrative Data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Recommendation</vt:lpstr>
      <vt:lpstr>PowerPoint 프레젠테이션</vt:lpstr>
      <vt:lpstr>PowerPoint 프레젠테이션</vt:lpstr>
      <vt:lpstr>PowerPoint 프레젠테이션</vt:lpstr>
      <vt:lpstr>PowerPoint 프레젠테이션</vt:lpstr>
      <vt:lpstr>Thank you for Listening  Q &amp; A  jaesungc@skku.edu</vt:lpstr>
      <vt:lpstr>Appendix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Slides</dc:title>
  <dc:creator>embers</dc:creator>
  <cp:lastModifiedBy>Jaesung Choi</cp:lastModifiedBy>
  <cp:revision>839</cp:revision>
  <cp:lastPrinted>2014-02-28T05:53:07Z</cp:lastPrinted>
  <dcterms:created xsi:type="dcterms:W3CDTF">2011-10-18T21:16:05Z</dcterms:created>
  <dcterms:modified xsi:type="dcterms:W3CDTF">2025-05-12T06:33:19Z</dcterms:modified>
</cp:coreProperties>
</file>